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34.xml.rels" ContentType="application/vnd.openxmlformats-package.relationships+xml"/>
  <Override PartName="/ppt/notesSlides/_rels/notesSlide4.xml.rels" ContentType="application/vnd.openxmlformats-package.relationships+xml"/>
  <Override PartName="/ppt/notesSlides/_rels/notesSlide33.xml.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34.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33.jpeg" ContentType="image/jpeg"/>
  <Override PartName="/ppt/media/image27.png" ContentType="image/png"/>
  <Override PartName="/ppt/media/image92.png" ContentType="image/png"/>
  <Override PartName="/ppt/media/image70.png" ContentType="image/png"/>
  <Override PartName="/ppt/media/image114.png" ContentType="image/png"/>
  <Override PartName="/ppt/media/image71.png" ContentType="image/png"/>
  <Override PartName="/ppt/media/image115.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88.png" ContentType="image/png"/>
  <Override PartName="/ppt/media/image96.png" ContentType="image/png"/>
  <Override PartName="/ppt/media/image103.png" ContentType="image/png"/>
  <Override PartName="/ppt/media/image97.png" ContentType="image/png"/>
  <Override PartName="/ppt/media/image104.png" ContentType="image/png"/>
  <Override PartName="/ppt/media/image60.png" ContentType="image/png"/>
  <Override PartName="/ppt/media/image95.png" ContentType="image/png"/>
  <Override PartName="/ppt/media/image102.png" ContentType="image/png"/>
  <Override PartName="/ppt/media/image113.png" ContentType="image/png"/>
  <Override PartName="/ppt/media/image79.png" ContentType="image/png"/>
  <Override PartName="/ppt/media/image101.png" ContentType="image/png"/>
  <Override PartName="/ppt/media/image99.png" ContentType="image/png"/>
  <Override PartName="/ppt/media/image106.png" ContentType="image/png"/>
  <Override PartName="/ppt/media/image62.png" ContentType="image/png"/>
  <Override PartName="/ppt/media/image112.png" ContentType="image/png"/>
  <Override PartName="/ppt/media/image98.png" ContentType="image/png"/>
  <Override PartName="/ppt/media/image105.png" ContentType="image/png"/>
  <Override PartName="/ppt/media/image61.png" ContentType="image/png"/>
  <Override PartName="/ppt/media/image89.png" ContentType="image/png"/>
  <Override PartName="/ppt/media/image111.png" ContentType="image/png"/>
  <Override PartName="/ppt/media/image69.png" ContentType="image/png"/>
  <Override PartName="/ppt/media/image32.png" ContentType="image/png"/>
  <Override PartName="/ppt/media/image68.png" ContentType="image/png"/>
  <Override PartName="/ppt/media/image31.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23.png" ContentType="image/png"/>
  <Override PartName="/ppt/media/image22.png" ContentType="image/png"/>
  <Override PartName="/ppt/media/image59.png" ContentType="image/png"/>
  <Override PartName="/ppt/media/image110.png" ContentType="image/png"/>
  <Override PartName="/ppt/media/image24.png" ContentType="image/png"/>
  <Override PartName="/ppt/media/image21.png" ContentType="image/png"/>
  <Override PartName="/ppt/media/image58.png" ContentType="image/png"/>
  <Override PartName="/ppt/media/image20.png" ContentType="image/png"/>
  <Override PartName="/ppt/media/image57.png" ContentType="image/png"/>
  <Override PartName="/ppt/media/image25.png" ContentType="image/png"/>
  <Override PartName="/ppt/media/image90.png" ContentType="image/png"/>
  <Override PartName="/ppt/media/image2.png" ContentType="image/png"/>
  <Override PartName="/ppt/media/image14.png" ContentType="image/png"/>
  <Override PartName="/ppt/media/image26.png" ContentType="image/png"/>
  <Override PartName="/ppt/media/image91.png" ContentType="image/png"/>
  <Override PartName="/ppt/media/image15.png" ContentType="image/png"/>
  <Override PartName="/ppt/media/image80.png" ContentType="image/png"/>
  <Override PartName="/ppt/media/image3.png" ContentType="image/png"/>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ru-RU" sz="4400" spc="-1" strike="noStrike">
                <a:latin typeface="Arial"/>
              </a:rPr>
              <a:t>Для перемещения страницы щёлкните мышью</a:t>
            </a:r>
            <a:endParaRPr b="0" lang="ru-RU" sz="4400" spc="-1" strike="noStrike">
              <a:latin typeface="Arial"/>
            </a:endParaRPr>
          </a:p>
        </p:txBody>
      </p:sp>
      <p:sp>
        <p:nvSpPr>
          <p:cNvPr id="39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ru-RU" sz="2000" spc="-1" strike="noStrike">
                <a:latin typeface="Arial"/>
              </a:rPr>
              <a:t>Для правки формата примечаний щёлкните мышью</a:t>
            </a:r>
            <a:endParaRPr b="0" lang="ru-RU" sz="2000" spc="-1" strike="noStrike">
              <a:latin typeface="Arial"/>
            </a:endParaRPr>
          </a:p>
        </p:txBody>
      </p:sp>
      <p:sp>
        <p:nvSpPr>
          <p:cNvPr id="39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ru-RU" sz="1400" spc="-1" strike="noStrike">
                <a:latin typeface="Times New Roman"/>
              </a:rPr>
              <a:t>&lt;верхний колонтитул&gt;</a:t>
            </a:r>
            <a:endParaRPr b="0" lang="ru-RU" sz="1400" spc="-1" strike="noStrike">
              <a:latin typeface="Times New Roman"/>
            </a:endParaRPr>
          </a:p>
        </p:txBody>
      </p:sp>
      <p:sp>
        <p:nvSpPr>
          <p:cNvPr id="39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ru-RU" sz="1400" spc="-1" strike="noStrike">
                <a:latin typeface="Times New Roman"/>
              </a:defRPr>
            </a:lvl1pPr>
          </a:lstStyle>
          <a:p>
            <a:pPr algn="r">
              <a:buNone/>
            </a:pPr>
            <a:r>
              <a:rPr b="0" lang="ru-RU" sz="1400" spc="-1" strike="noStrike">
                <a:latin typeface="Times New Roman"/>
              </a:rPr>
              <a:t>&lt;дата/время&gt;</a:t>
            </a:r>
            <a:endParaRPr b="0" lang="ru-RU" sz="1400" spc="-1" strike="noStrike">
              <a:latin typeface="Times New Roman"/>
            </a:endParaRPr>
          </a:p>
        </p:txBody>
      </p:sp>
      <p:sp>
        <p:nvSpPr>
          <p:cNvPr id="39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ru-RU" sz="1400" spc="-1" strike="noStrike">
                <a:latin typeface="Times New Roman"/>
              </a:defRPr>
            </a:lvl1pPr>
          </a:lstStyle>
          <a:p>
            <a:r>
              <a:rPr b="0" lang="ru-RU" sz="1400" spc="-1" strike="noStrike">
                <a:latin typeface="Times New Roman"/>
              </a:rPr>
              <a:t>&lt;нижний колонтитул&gt;</a:t>
            </a:r>
            <a:endParaRPr b="0" lang="ru-RU" sz="1400" spc="-1" strike="noStrike">
              <a:latin typeface="Times New Roman"/>
            </a:endParaRPr>
          </a:p>
        </p:txBody>
      </p:sp>
      <p:sp>
        <p:nvSpPr>
          <p:cNvPr id="40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ru-RU" sz="1400" spc="-1" strike="noStrike">
                <a:latin typeface="Times New Roman"/>
              </a:defRPr>
            </a:lvl1pPr>
          </a:lstStyle>
          <a:p>
            <a:pPr algn="r">
              <a:buNone/>
            </a:pPr>
            <a:fld id="{601FCA47-06D1-4506-8676-72ECDF755A78}" type="slidenum">
              <a:rPr b="0" lang="ru-RU" sz="1400" spc="-1" strike="noStrike">
                <a:latin typeface="Times New Roman"/>
              </a:rPr>
              <a:t>&lt;номер&gt;</a:t>
            </a:fld>
            <a:endParaRPr b="0" lang="ru-R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habr.com/ru/articles/204354/" TargetMode="External"/><Relationship Id="rId2" Type="http://schemas.openxmlformats.org/officeDocument/2006/relationships/hyperlink" Target="https://www.nic.ru/help/chto-takoe-redis_11397.html" TargetMode="External"/><Relationship Id="rId3" Type="http://schemas.openxmlformats.org/officeDocument/2006/relationships/slide" Target="../slides/slide4.xml"/><Relationship Id="rId4"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sldImg"/>
          </p:nvPr>
        </p:nvSpPr>
        <p:spPr>
          <a:xfrm>
            <a:off x="685800" y="1143000"/>
            <a:ext cx="5484240" cy="3083760"/>
          </a:xfrm>
          <a:prstGeom prst="rect">
            <a:avLst/>
          </a:prstGeom>
          <a:ln w="0">
            <a:noFill/>
          </a:ln>
        </p:spPr>
      </p:sp>
      <p:sp>
        <p:nvSpPr>
          <p:cNvPr id="91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ru-RU" sz="2000" spc="-1" strike="noStrike">
              <a:latin typeface="Arial"/>
            </a:endParaRPr>
          </a:p>
        </p:txBody>
      </p:sp>
      <p:sp>
        <p:nvSpPr>
          <p:cNvPr id="913" name="Google Shape;106;g2e3494245c7_3_421:notes"/>
          <p:cNvSpPr/>
          <p:nvPr/>
        </p:nvSpPr>
        <p:spPr>
          <a:xfrm>
            <a:off x="0" y="8685360"/>
            <a:ext cx="2969280" cy="456120"/>
          </a:xfrm>
          <a:prstGeom prst="rect">
            <a:avLst/>
          </a:prstGeom>
          <a:noFill/>
          <a:ln w="0">
            <a:noFill/>
          </a:ln>
        </p:spPr>
        <p:style>
          <a:lnRef idx="0"/>
          <a:fillRef idx="0"/>
          <a:effectRef idx="0"/>
          <a:fontRef idx="minor"/>
        </p:style>
      </p:sp>
      <p:sp>
        <p:nvSpPr>
          <p:cNvPr id="914" name="Google Shape;107;g2e3494245c7_3_421:notes"/>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tabLst>
                <a:tab algn="l" pos="0"/>
              </a:tabLst>
            </a:pPr>
            <a:fld id="{A580BF5D-1C1A-4CD2-AFD7-6A754BA75506}" type="slidenum">
              <a:rPr b="0" lang="ru-RU" sz="1200" spc="-1" strike="noStrike">
                <a:solidFill>
                  <a:srgbClr val="000000"/>
                </a:solidFill>
                <a:latin typeface="Arial"/>
                <a:ea typeface="Arial"/>
              </a:rPr>
              <a:t>&lt;номер&gt;</a:t>
            </a:fld>
            <a:endParaRPr b="0" lang="ru-R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sldImg"/>
          </p:nvPr>
        </p:nvSpPr>
        <p:spPr>
          <a:xfrm>
            <a:off x="685800" y="1143000"/>
            <a:ext cx="5484240" cy="3083760"/>
          </a:xfrm>
          <a:prstGeom prst="rect">
            <a:avLst/>
          </a:prstGeom>
          <a:ln w="0">
            <a:noFill/>
          </a:ln>
        </p:spPr>
      </p:sp>
      <p:sp>
        <p:nvSpPr>
          <p:cNvPr id="91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ru-RU" sz="2000" spc="-1" strike="noStrike">
              <a:latin typeface="Arial"/>
            </a:endParaRPr>
          </a:p>
        </p:txBody>
      </p:sp>
      <p:sp>
        <p:nvSpPr>
          <p:cNvPr id="917" name="Google Shape;121;g2e3494245c7_3_468:notes"/>
          <p:cNvSpPr/>
          <p:nvPr/>
        </p:nvSpPr>
        <p:spPr>
          <a:xfrm>
            <a:off x="0" y="8685360"/>
            <a:ext cx="2969280" cy="456120"/>
          </a:xfrm>
          <a:prstGeom prst="rect">
            <a:avLst/>
          </a:prstGeom>
          <a:noFill/>
          <a:ln w="0">
            <a:noFill/>
          </a:ln>
        </p:spPr>
        <p:style>
          <a:lnRef idx="0"/>
          <a:fillRef idx="0"/>
          <a:effectRef idx="0"/>
          <a:fontRef idx="minor"/>
        </p:style>
      </p:sp>
      <p:sp>
        <p:nvSpPr>
          <p:cNvPr id="918" name="Google Shape;122;g2e3494245c7_3_468:notes"/>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tabLst>
                <a:tab algn="l" pos="0"/>
              </a:tabLst>
            </a:pPr>
            <a:fld id="{5BF08242-2C58-48C5-933D-81EE40C8290E}" type="slidenum">
              <a:rPr b="0" lang="ru-RU" sz="1200" spc="-1" strike="noStrike">
                <a:solidFill>
                  <a:srgbClr val="000000"/>
                </a:solidFill>
                <a:latin typeface="Arial"/>
                <a:ea typeface="Arial"/>
              </a:rPr>
              <a:t>&lt;номер&gt;</a:t>
            </a:fld>
            <a:endParaRPr b="0" lang="ru-RU"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ru-RU" sz="1050" spc="-1" strike="noStrike">
                <a:solidFill>
                  <a:srgbClr val="444746"/>
                </a:solidFill>
                <a:highlight>
                  <a:srgbClr val="ffffff"/>
                </a:highlight>
                <a:latin typeface="Arial"/>
                <a:ea typeface="Arial"/>
              </a:rPr>
              <a:t>Хорошо, давайте исправим опечатки и пунктуацию в следующем тексте:</a:t>
            </a:r>
            <a:endParaRPr b="0" lang="ru-RU" sz="1050" spc="-1" strike="noStrike">
              <a:latin typeface="Arial"/>
            </a:endParaRPr>
          </a:p>
          <a:p>
            <a:pPr marL="216000" indent="-216000">
              <a:lnSpc>
                <a:spcPct val="100000"/>
              </a:lnSpc>
              <a:buNone/>
              <a:tabLst>
                <a:tab algn="l" pos="0"/>
              </a:tabLst>
            </a:pPr>
            <a:endParaRPr b="0" lang="ru-RU" sz="1050" spc="-1" strike="noStrike">
              <a:latin typeface="Arial"/>
            </a:endParaRPr>
          </a:p>
          <a:p>
            <a:pPr marL="216000" indent="-216000">
              <a:lnSpc>
                <a:spcPct val="100000"/>
              </a:lnSpc>
              <a:buNone/>
              <a:tabLst>
                <a:tab algn="l" pos="0"/>
              </a:tabLst>
            </a:pPr>
            <a:r>
              <a:rPr b="0" lang="ru-RU" sz="1050" spc="-1" strike="noStrike">
                <a:solidFill>
                  <a:srgbClr val="444746"/>
                </a:solidFill>
                <a:highlight>
                  <a:srgbClr val="ffffff"/>
                </a:highlight>
                <a:latin typeface="Arial"/>
                <a:ea typeface="Arial"/>
              </a:rPr>
              <a:t>Исправленный текст: Хорошо, давайте подытожим: виртуальные потоки - это новый вид потоков в мире Java. Они недороги для создания, и вы можете создать их миллион дешево. При блокировке вам больше не надо полагаться на синхронизацию и не блокирующий код. Запускайте блокирующий код в виртуальном потоке - теперь это нормально. Именно так и поступайте. Вам не нужно создавать пулы потоков, создавайте их по запросу. И давайте умереть по завершению задачи - это то, чем занимаются жидкие виртуальные потоки. Следует запускать только блокирующий код, такой как, будто запуск виртуальном потоке вычислений в памяти бесполезно. Не делайте этого и помните: когда вы запускаете какой-то нативный код или используете синхронизацию, ваш виртуальный поток привязывается к платформе новому потоку. Но в том случае, если вы, например, делаете какие-то операции и напоследок есть вероятность того, что вы будете неправильно использовать виртуальные потоки, не переживайте. Большинство популярных фреймворков уже сейчас поддерживают или, по меньшей мере, работают на поддержке виртуальных потоков, включая Jetty, Vert.x, Tomcat, Spring Quarkus, Spring Boot и Helidon. И да, это много. И на этом у меня все.</a:t>
            </a:r>
            <a:endParaRPr b="0" lang="ru-RU" sz="1050" spc="-1" strike="noStrike">
              <a:latin typeface="Arial"/>
            </a:endParaRPr>
          </a:p>
          <a:p>
            <a:pPr marL="216000" indent="-216000">
              <a:lnSpc>
                <a:spcPct val="100000"/>
              </a:lnSpc>
              <a:buNone/>
              <a:tabLst>
                <a:tab algn="l" pos="0"/>
              </a:tabLst>
            </a:pPr>
            <a:endParaRPr b="0" lang="ru-RU" sz="1050" spc="-1" strike="noStrike">
              <a:latin typeface="Arial"/>
            </a:endParaRPr>
          </a:p>
        </p:txBody>
      </p:sp>
      <p:sp>
        <p:nvSpPr>
          <p:cNvPr id="922" name="PlaceHolder 2"/>
          <p:cNvSpPr>
            <a:spLocks noGrp="1"/>
          </p:cNvSpPr>
          <p:nvPr>
            <p:ph type="sldImg"/>
          </p:nvPr>
        </p:nvSpPr>
        <p:spPr>
          <a:xfrm>
            <a:off x="217440" y="812880"/>
            <a:ext cx="7124040" cy="4007880"/>
          </a:xfrm>
          <a:prstGeom prst="rect">
            <a:avLst/>
          </a:prstGeom>
          <a:ln w="0">
            <a:noFill/>
          </a:ln>
        </p:spPr>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endParaRPr b="0" lang="ru-RU" sz="1050" spc="-1" strike="noStrike">
              <a:latin typeface="Arial"/>
            </a:endParaRPr>
          </a:p>
          <a:p>
            <a:pPr marL="216000" indent="-216000">
              <a:lnSpc>
                <a:spcPct val="100000"/>
              </a:lnSpc>
              <a:buNone/>
              <a:tabLst>
                <a:tab algn="l" pos="0"/>
              </a:tabLst>
            </a:pPr>
            <a:endParaRPr b="0" lang="ru-RU" sz="1050" spc="-1" strike="noStrike">
              <a:latin typeface="Arial"/>
            </a:endParaRPr>
          </a:p>
        </p:txBody>
      </p:sp>
      <p:sp>
        <p:nvSpPr>
          <p:cNvPr id="924" name="PlaceHolder 2"/>
          <p:cNvSpPr>
            <a:spLocks noGrp="1"/>
          </p:cNvSpPr>
          <p:nvPr>
            <p:ph type="sldImg"/>
          </p:nvPr>
        </p:nvSpPr>
        <p:spPr>
          <a:xfrm>
            <a:off x="217440" y="812880"/>
            <a:ext cx="7124040" cy="4007880"/>
          </a:xfrm>
          <a:prstGeom prst="rect">
            <a:avLst/>
          </a:prstGeom>
          <a:ln w="0">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ru-RU" sz="1100" spc="-1" strike="noStrike">
                <a:solidFill>
                  <a:srgbClr val="2e2f30"/>
                </a:solidFill>
                <a:highlight>
                  <a:srgbClr val="ffffff"/>
                </a:highlight>
                <a:latin typeface="Roboto"/>
                <a:ea typeface="Roboto"/>
              </a:rPr>
              <a:t>Redis (Remote Dictionary Server) - это система управления базами данных, используемая в качестве распределенной базы данных ключ-значение в памяти, кэша и брокера сообщений. Она также может обеспечивать долговечность данных по желанию. Благодаря хранению всех данных в памяти и своей архитектуре, Redis обеспечивает операции чтения с низкой задержкой.</a:t>
            </a:r>
            <a:endParaRPr b="0" lang="ru-RU" sz="1100" spc="-1" strike="noStrike">
              <a:latin typeface="Arial"/>
            </a:endParaRPr>
          </a:p>
          <a:p>
            <a:pPr marL="216000" indent="-216000">
              <a:lnSpc>
                <a:spcPct val="100000"/>
              </a:lnSpc>
              <a:buNone/>
              <a:tabLst>
                <a:tab algn="l" pos="0"/>
              </a:tabLst>
            </a:pPr>
            <a:r>
              <a:rPr b="0" lang="ru-RU" sz="1100" spc="-1" strike="noStrike">
                <a:solidFill>
                  <a:srgbClr val="2e2f30"/>
                </a:solidFill>
                <a:highlight>
                  <a:srgbClr val="ffffff"/>
                </a:highlight>
                <a:latin typeface="Roboto"/>
                <a:ea typeface="Roboto"/>
              </a:rPr>
              <a:t>Redis поддерживает различные типы данных, включая строки, списки, множества, хэши, сортированные множества с упорядоченными элементами и гиперлоги. Он также имеет возможности репликации данных и обеспечения отказоустойчивости с помощью Redis Sentinel </a:t>
            </a:r>
            <a:r>
              <a:rPr b="0" lang="ru-RU" sz="1100" spc="-1" strike="noStrike" u="sng">
                <a:solidFill>
                  <a:srgbClr val="000000"/>
                </a:solidFill>
                <a:highlight>
                  <a:srgbClr val="ffffff"/>
                </a:highlight>
                <a:uFillTx/>
                <a:latin typeface="Roboto"/>
                <a:ea typeface="Roboto"/>
                <a:hlinkClick r:id="rId1"/>
              </a:rPr>
              <a:t>1</a:t>
            </a:r>
            <a:r>
              <a:rPr b="0" lang="ru-RU" sz="1100" spc="-1" strike="noStrike">
                <a:solidFill>
                  <a:srgbClr val="2e2f30"/>
                </a:solidFill>
                <a:highlight>
                  <a:srgbClr val="ffffff"/>
                </a:highlight>
                <a:latin typeface="Roboto"/>
                <a:ea typeface="Roboto"/>
              </a:rPr>
              <a:t>.</a:t>
            </a:r>
            <a:endParaRPr b="0" lang="ru-RU" sz="1100" spc="-1" strike="noStrike">
              <a:latin typeface="Arial"/>
            </a:endParaRPr>
          </a:p>
          <a:p>
            <a:pPr marL="216000" indent="-216000">
              <a:lnSpc>
                <a:spcPct val="100000"/>
              </a:lnSpc>
              <a:buNone/>
              <a:tabLst>
                <a:tab algn="l" pos="0"/>
              </a:tabLst>
            </a:pPr>
            <a:r>
              <a:rPr b="0" lang="ru-RU" sz="1100" spc="-1" strike="noStrike">
                <a:solidFill>
                  <a:srgbClr val="2e2f30"/>
                </a:solidFill>
                <a:highlight>
                  <a:srgbClr val="ffffff"/>
                </a:highlight>
                <a:latin typeface="Roboto"/>
                <a:ea typeface="Roboto"/>
              </a:rPr>
              <a:t>Amazon ElastiCache предоставляет полностью управляемую службу, совместимую с Redis OSS и Memcached, обеспечивая оптимизированную для современных приложений производительность в реальном времени с высокой доступностью.</a:t>
            </a:r>
            <a:endParaRPr b="0" lang="ru-RU" sz="1100" spc="-1" strike="noStrike">
              <a:latin typeface="Arial"/>
            </a:endParaRPr>
          </a:p>
          <a:p>
            <a:pPr marL="216000" indent="-216000">
              <a:lnSpc>
                <a:spcPct val="100000"/>
              </a:lnSpc>
              <a:buNone/>
              <a:tabLst>
                <a:tab algn="l" pos="0"/>
              </a:tabLst>
            </a:pPr>
            <a:r>
              <a:rPr b="0" lang="ru-RU" sz="1100" spc="-1" strike="noStrike">
                <a:solidFill>
                  <a:srgbClr val="2e2f30"/>
                </a:solidFill>
                <a:highlight>
                  <a:srgbClr val="ffffff"/>
                </a:highlight>
                <a:latin typeface="Roboto"/>
                <a:ea typeface="Roboto"/>
              </a:rPr>
              <a:t>Redis также поддерживает множество языков программирования, включая Python, Golang, C, Java, Ruby, Perl, PHP и JavaScript </a:t>
            </a:r>
            <a:r>
              <a:rPr b="0" lang="ru-RU" sz="1100" spc="-1" strike="noStrike" u="sng">
                <a:solidFill>
                  <a:srgbClr val="000000"/>
                </a:solidFill>
                <a:highlight>
                  <a:srgbClr val="ffffff"/>
                </a:highlight>
                <a:uFillTx/>
                <a:latin typeface="Roboto"/>
                <a:ea typeface="Roboto"/>
                <a:hlinkClick r:id="rId2"/>
              </a:rPr>
              <a:t>2</a:t>
            </a:r>
            <a:r>
              <a:rPr b="0" lang="ru-RU" sz="1100" spc="-1" strike="noStrike">
                <a:solidFill>
                  <a:srgbClr val="2e2f30"/>
                </a:solidFill>
                <a:highlight>
                  <a:srgbClr val="ffffff"/>
                </a:highlight>
                <a:latin typeface="Roboto"/>
                <a:ea typeface="Roboto"/>
              </a:rPr>
              <a:t>.</a:t>
            </a:r>
            <a:endParaRPr b="0" lang="ru-RU" sz="1100" spc="-1" strike="noStrike">
              <a:latin typeface="Arial"/>
            </a:endParaRPr>
          </a:p>
          <a:p>
            <a:pPr marL="216000" indent="-216000">
              <a:lnSpc>
                <a:spcPct val="100000"/>
              </a:lnSpc>
              <a:buNone/>
              <a:tabLst>
                <a:tab algn="l" pos="0"/>
              </a:tabLst>
            </a:pPr>
            <a:r>
              <a:rPr b="0" lang="ru-RU" sz="1100" spc="-1" strike="noStrike">
                <a:solidFill>
                  <a:srgbClr val="2e2f30"/>
                </a:solidFill>
                <a:highlight>
                  <a:srgbClr val="ffffff"/>
                </a:highlight>
                <a:latin typeface="Roboto"/>
                <a:ea typeface="Roboto"/>
              </a:rPr>
              <a:t>В целом, Redis представляет собой мощный инструмент для управления данными в памяти, кэширования и обмена сообщениями, обеспечивая высокую производительность и надежность.</a:t>
            </a:r>
            <a:endParaRPr b="0" lang="ru-RU" sz="1100" spc="-1" strike="noStrike">
              <a:latin typeface="Arial"/>
            </a:endParaRPr>
          </a:p>
          <a:p>
            <a:pPr marL="216000" indent="-216000">
              <a:lnSpc>
                <a:spcPct val="100000"/>
              </a:lnSpc>
              <a:buNone/>
              <a:tabLst>
                <a:tab algn="l" pos="0"/>
              </a:tabLst>
            </a:pPr>
            <a:endParaRPr b="0" lang="ru-RU" sz="1800" spc="-1" strike="noStrike">
              <a:latin typeface="Arial"/>
            </a:endParaRPr>
          </a:p>
        </p:txBody>
      </p:sp>
      <p:sp>
        <p:nvSpPr>
          <p:cNvPr id="920" name="PlaceHolder 2"/>
          <p:cNvSpPr>
            <a:spLocks noGrp="1"/>
          </p:cNvSpPr>
          <p:nvPr>
            <p:ph type="sldImg"/>
          </p:nvPr>
        </p:nvSpPr>
        <p:spPr>
          <a:xfrm>
            <a:off x="217440" y="812880"/>
            <a:ext cx="7124040" cy="4007880"/>
          </a:xfrm>
          <a:prstGeom prst="rect">
            <a:avLst/>
          </a:prstGeom>
          <a:ln w="0">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43" name="PlaceHolder 2"/>
          <p:cNvSpPr>
            <a:spLocks noGrp="1"/>
          </p:cNvSpPr>
          <p:nvPr>
            <p:ph/>
          </p:nvPr>
        </p:nvSpPr>
        <p:spPr>
          <a:xfrm>
            <a:off x="60948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44" name="PlaceHolder 3"/>
          <p:cNvSpPr>
            <a:spLocks noGrp="1"/>
          </p:cNvSpPr>
          <p:nvPr>
            <p:ph/>
          </p:nvPr>
        </p:nvSpPr>
        <p:spPr>
          <a:xfrm>
            <a:off x="431964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45" name="PlaceHolder 4"/>
          <p:cNvSpPr>
            <a:spLocks noGrp="1"/>
          </p:cNvSpPr>
          <p:nvPr>
            <p:ph/>
          </p:nvPr>
        </p:nvSpPr>
        <p:spPr>
          <a:xfrm>
            <a:off x="802980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46" name="PlaceHolder 5"/>
          <p:cNvSpPr>
            <a:spLocks noGrp="1"/>
          </p:cNvSpPr>
          <p:nvPr>
            <p:ph/>
          </p:nvPr>
        </p:nvSpPr>
        <p:spPr>
          <a:xfrm>
            <a:off x="60948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47" name="PlaceHolder 6"/>
          <p:cNvSpPr>
            <a:spLocks noGrp="1"/>
          </p:cNvSpPr>
          <p:nvPr>
            <p:ph/>
          </p:nvPr>
        </p:nvSpPr>
        <p:spPr>
          <a:xfrm>
            <a:off x="431964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48" name="PlaceHolder 7"/>
          <p:cNvSpPr>
            <a:spLocks noGrp="1"/>
          </p:cNvSpPr>
          <p:nvPr>
            <p:ph/>
          </p:nvPr>
        </p:nvSpPr>
        <p:spPr>
          <a:xfrm>
            <a:off x="802980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6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6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7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7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8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8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8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ru-RU" sz="3200" spc="-1" strike="noStrike">
              <a:latin typeface="Arial"/>
            </a:endParaRPr>
          </a:p>
        </p:txBody>
      </p:sp>
      <p:sp>
        <p:nvSpPr>
          <p:cNvPr id="8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9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9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95" name="PlaceHolder 2"/>
          <p:cNvSpPr>
            <a:spLocks noGrp="1"/>
          </p:cNvSpPr>
          <p:nvPr>
            <p:ph/>
          </p:nvPr>
        </p:nvSpPr>
        <p:spPr>
          <a:xfrm>
            <a:off x="60948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96" name="PlaceHolder 3"/>
          <p:cNvSpPr>
            <a:spLocks noGrp="1"/>
          </p:cNvSpPr>
          <p:nvPr>
            <p:ph/>
          </p:nvPr>
        </p:nvSpPr>
        <p:spPr>
          <a:xfrm>
            <a:off x="431964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97" name="PlaceHolder 4"/>
          <p:cNvSpPr>
            <a:spLocks noGrp="1"/>
          </p:cNvSpPr>
          <p:nvPr>
            <p:ph/>
          </p:nvPr>
        </p:nvSpPr>
        <p:spPr>
          <a:xfrm>
            <a:off x="802980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98" name="PlaceHolder 5"/>
          <p:cNvSpPr>
            <a:spLocks noGrp="1"/>
          </p:cNvSpPr>
          <p:nvPr>
            <p:ph/>
          </p:nvPr>
        </p:nvSpPr>
        <p:spPr>
          <a:xfrm>
            <a:off x="60948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99" name="PlaceHolder 6"/>
          <p:cNvSpPr>
            <a:spLocks noGrp="1"/>
          </p:cNvSpPr>
          <p:nvPr>
            <p:ph/>
          </p:nvPr>
        </p:nvSpPr>
        <p:spPr>
          <a:xfrm>
            <a:off x="431964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100" name="PlaceHolder 7"/>
          <p:cNvSpPr>
            <a:spLocks noGrp="1"/>
          </p:cNvSpPr>
          <p:nvPr>
            <p:ph/>
          </p:nvPr>
        </p:nvSpPr>
        <p:spPr>
          <a:xfrm>
            <a:off x="802980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1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1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1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1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1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3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3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3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4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4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45" name="PlaceHolder 2"/>
          <p:cNvSpPr>
            <a:spLocks noGrp="1"/>
          </p:cNvSpPr>
          <p:nvPr>
            <p:ph/>
          </p:nvPr>
        </p:nvSpPr>
        <p:spPr>
          <a:xfrm>
            <a:off x="60948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146" name="PlaceHolder 3"/>
          <p:cNvSpPr>
            <a:spLocks noGrp="1"/>
          </p:cNvSpPr>
          <p:nvPr>
            <p:ph/>
          </p:nvPr>
        </p:nvSpPr>
        <p:spPr>
          <a:xfrm>
            <a:off x="431964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147" name="PlaceHolder 4"/>
          <p:cNvSpPr>
            <a:spLocks noGrp="1"/>
          </p:cNvSpPr>
          <p:nvPr>
            <p:ph/>
          </p:nvPr>
        </p:nvSpPr>
        <p:spPr>
          <a:xfrm>
            <a:off x="802980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148" name="PlaceHolder 5"/>
          <p:cNvSpPr>
            <a:spLocks noGrp="1"/>
          </p:cNvSpPr>
          <p:nvPr>
            <p:ph/>
          </p:nvPr>
        </p:nvSpPr>
        <p:spPr>
          <a:xfrm>
            <a:off x="60948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149" name="PlaceHolder 6"/>
          <p:cNvSpPr>
            <a:spLocks noGrp="1"/>
          </p:cNvSpPr>
          <p:nvPr>
            <p:ph/>
          </p:nvPr>
        </p:nvSpPr>
        <p:spPr>
          <a:xfrm>
            <a:off x="431964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150" name="PlaceHolder 7"/>
          <p:cNvSpPr>
            <a:spLocks noGrp="1"/>
          </p:cNvSpPr>
          <p:nvPr>
            <p:ph/>
          </p:nvPr>
        </p:nvSpPr>
        <p:spPr>
          <a:xfrm>
            <a:off x="802980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6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7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7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17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7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18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8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1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8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8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8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8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9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9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19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198" name="PlaceHolder 2"/>
          <p:cNvSpPr>
            <a:spLocks noGrp="1"/>
          </p:cNvSpPr>
          <p:nvPr>
            <p:ph/>
          </p:nvPr>
        </p:nvSpPr>
        <p:spPr>
          <a:xfrm>
            <a:off x="60948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199" name="PlaceHolder 3"/>
          <p:cNvSpPr>
            <a:spLocks noGrp="1"/>
          </p:cNvSpPr>
          <p:nvPr>
            <p:ph/>
          </p:nvPr>
        </p:nvSpPr>
        <p:spPr>
          <a:xfrm>
            <a:off x="431964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00" name="PlaceHolder 4"/>
          <p:cNvSpPr>
            <a:spLocks noGrp="1"/>
          </p:cNvSpPr>
          <p:nvPr>
            <p:ph/>
          </p:nvPr>
        </p:nvSpPr>
        <p:spPr>
          <a:xfrm>
            <a:off x="802980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01" name="PlaceHolder 5"/>
          <p:cNvSpPr>
            <a:spLocks noGrp="1"/>
          </p:cNvSpPr>
          <p:nvPr>
            <p:ph/>
          </p:nvPr>
        </p:nvSpPr>
        <p:spPr>
          <a:xfrm>
            <a:off x="60948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02" name="PlaceHolder 6"/>
          <p:cNvSpPr>
            <a:spLocks noGrp="1"/>
          </p:cNvSpPr>
          <p:nvPr>
            <p:ph/>
          </p:nvPr>
        </p:nvSpPr>
        <p:spPr>
          <a:xfrm>
            <a:off x="431964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03" name="PlaceHolder 7"/>
          <p:cNvSpPr>
            <a:spLocks noGrp="1"/>
          </p:cNvSpPr>
          <p:nvPr>
            <p:ph/>
          </p:nvPr>
        </p:nvSpPr>
        <p:spPr>
          <a:xfrm>
            <a:off x="802980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1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2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2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2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2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2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3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3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3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4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42" name="PlaceHolder 2"/>
          <p:cNvSpPr>
            <a:spLocks noGrp="1"/>
          </p:cNvSpPr>
          <p:nvPr>
            <p:ph/>
          </p:nvPr>
        </p:nvSpPr>
        <p:spPr>
          <a:xfrm>
            <a:off x="60948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43" name="PlaceHolder 3"/>
          <p:cNvSpPr>
            <a:spLocks noGrp="1"/>
          </p:cNvSpPr>
          <p:nvPr>
            <p:ph/>
          </p:nvPr>
        </p:nvSpPr>
        <p:spPr>
          <a:xfrm>
            <a:off x="431964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44" name="PlaceHolder 4"/>
          <p:cNvSpPr>
            <a:spLocks noGrp="1"/>
          </p:cNvSpPr>
          <p:nvPr>
            <p:ph/>
          </p:nvPr>
        </p:nvSpPr>
        <p:spPr>
          <a:xfrm>
            <a:off x="802980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45" name="PlaceHolder 5"/>
          <p:cNvSpPr>
            <a:spLocks noGrp="1"/>
          </p:cNvSpPr>
          <p:nvPr>
            <p:ph/>
          </p:nvPr>
        </p:nvSpPr>
        <p:spPr>
          <a:xfrm>
            <a:off x="60948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46" name="PlaceHolder 6"/>
          <p:cNvSpPr>
            <a:spLocks noGrp="1"/>
          </p:cNvSpPr>
          <p:nvPr>
            <p:ph/>
          </p:nvPr>
        </p:nvSpPr>
        <p:spPr>
          <a:xfrm>
            <a:off x="431964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47" name="PlaceHolder 7"/>
          <p:cNvSpPr>
            <a:spLocks noGrp="1"/>
          </p:cNvSpPr>
          <p:nvPr>
            <p:ph/>
          </p:nvPr>
        </p:nvSpPr>
        <p:spPr>
          <a:xfrm>
            <a:off x="802980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6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6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6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26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7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2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7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2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7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8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2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8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8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9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93" name="PlaceHolder 2"/>
          <p:cNvSpPr>
            <a:spLocks noGrp="1"/>
          </p:cNvSpPr>
          <p:nvPr>
            <p:ph/>
          </p:nvPr>
        </p:nvSpPr>
        <p:spPr>
          <a:xfrm>
            <a:off x="60948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94" name="PlaceHolder 3"/>
          <p:cNvSpPr>
            <a:spLocks noGrp="1"/>
          </p:cNvSpPr>
          <p:nvPr>
            <p:ph/>
          </p:nvPr>
        </p:nvSpPr>
        <p:spPr>
          <a:xfrm>
            <a:off x="431964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95" name="PlaceHolder 4"/>
          <p:cNvSpPr>
            <a:spLocks noGrp="1"/>
          </p:cNvSpPr>
          <p:nvPr>
            <p:ph/>
          </p:nvPr>
        </p:nvSpPr>
        <p:spPr>
          <a:xfrm>
            <a:off x="802980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96" name="PlaceHolder 5"/>
          <p:cNvSpPr>
            <a:spLocks noGrp="1"/>
          </p:cNvSpPr>
          <p:nvPr>
            <p:ph/>
          </p:nvPr>
        </p:nvSpPr>
        <p:spPr>
          <a:xfrm>
            <a:off x="60948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97" name="PlaceHolder 6"/>
          <p:cNvSpPr>
            <a:spLocks noGrp="1"/>
          </p:cNvSpPr>
          <p:nvPr>
            <p:ph/>
          </p:nvPr>
        </p:nvSpPr>
        <p:spPr>
          <a:xfrm>
            <a:off x="431964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298" name="PlaceHolder 7"/>
          <p:cNvSpPr>
            <a:spLocks noGrp="1"/>
          </p:cNvSpPr>
          <p:nvPr>
            <p:ph/>
          </p:nvPr>
        </p:nvSpPr>
        <p:spPr>
          <a:xfrm>
            <a:off x="802980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0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3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3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2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3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37" name="PlaceHolder 2"/>
          <p:cNvSpPr>
            <a:spLocks noGrp="1"/>
          </p:cNvSpPr>
          <p:nvPr>
            <p:ph/>
          </p:nvPr>
        </p:nvSpPr>
        <p:spPr>
          <a:xfrm>
            <a:off x="60948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38" name="PlaceHolder 3"/>
          <p:cNvSpPr>
            <a:spLocks noGrp="1"/>
          </p:cNvSpPr>
          <p:nvPr>
            <p:ph/>
          </p:nvPr>
        </p:nvSpPr>
        <p:spPr>
          <a:xfrm>
            <a:off x="431964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39" name="PlaceHolder 4"/>
          <p:cNvSpPr>
            <a:spLocks noGrp="1"/>
          </p:cNvSpPr>
          <p:nvPr>
            <p:ph/>
          </p:nvPr>
        </p:nvSpPr>
        <p:spPr>
          <a:xfrm>
            <a:off x="802980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40" name="PlaceHolder 5"/>
          <p:cNvSpPr>
            <a:spLocks noGrp="1"/>
          </p:cNvSpPr>
          <p:nvPr>
            <p:ph/>
          </p:nvPr>
        </p:nvSpPr>
        <p:spPr>
          <a:xfrm>
            <a:off x="60948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41" name="PlaceHolder 6"/>
          <p:cNvSpPr>
            <a:spLocks noGrp="1"/>
          </p:cNvSpPr>
          <p:nvPr>
            <p:ph/>
          </p:nvPr>
        </p:nvSpPr>
        <p:spPr>
          <a:xfrm>
            <a:off x="431964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42" name="PlaceHolder 7"/>
          <p:cNvSpPr>
            <a:spLocks noGrp="1"/>
          </p:cNvSpPr>
          <p:nvPr>
            <p:ph/>
          </p:nvPr>
        </p:nvSpPr>
        <p:spPr>
          <a:xfrm>
            <a:off x="802980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6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6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3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ru-RU"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3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7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ru-RU" sz="3200" spc="-1" strike="noStrike">
              <a:latin typeface="Arial"/>
            </a:endParaRPr>
          </a:p>
        </p:txBody>
      </p:sp>
      <p:sp>
        <p:nvSpPr>
          <p:cNvPr id="3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7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8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8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
        <p:nvSpPr>
          <p:cNvPr id="3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ru-RU"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21040"/>
            <a:ext cx="10972440" cy="1250280"/>
          </a:xfrm>
          <a:prstGeom prst="rect">
            <a:avLst/>
          </a:prstGeom>
          <a:noFill/>
          <a:ln w="0">
            <a:noFill/>
          </a:ln>
        </p:spPr>
        <p:txBody>
          <a:bodyPr lIns="0" rIns="0" tIns="0" bIns="0" anchor="ctr">
            <a:noAutofit/>
          </a:bodyPr>
          <a:p>
            <a:pPr algn="ctr">
              <a:buNone/>
            </a:pPr>
            <a:endParaRPr b="0" lang="ru-RU" sz="4400" spc="-1" strike="noStrike">
              <a:latin typeface="Arial"/>
            </a:endParaRPr>
          </a:p>
        </p:txBody>
      </p:sp>
      <p:sp>
        <p:nvSpPr>
          <p:cNvPr id="389" name="PlaceHolder 2"/>
          <p:cNvSpPr>
            <a:spLocks noGrp="1"/>
          </p:cNvSpPr>
          <p:nvPr>
            <p:ph/>
          </p:nvPr>
        </p:nvSpPr>
        <p:spPr>
          <a:xfrm>
            <a:off x="60948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90" name="PlaceHolder 3"/>
          <p:cNvSpPr>
            <a:spLocks noGrp="1"/>
          </p:cNvSpPr>
          <p:nvPr>
            <p:ph/>
          </p:nvPr>
        </p:nvSpPr>
        <p:spPr>
          <a:xfrm>
            <a:off x="431964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91" name="PlaceHolder 4"/>
          <p:cNvSpPr>
            <a:spLocks noGrp="1"/>
          </p:cNvSpPr>
          <p:nvPr>
            <p:ph/>
          </p:nvPr>
        </p:nvSpPr>
        <p:spPr>
          <a:xfrm>
            <a:off x="8029800" y="160452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92" name="PlaceHolder 5"/>
          <p:cNvSpPr>
            <a:spLocks noGrp="1"/>
          </p:cNvSpPr>
          <p:nvPr>
            <p:ph/>
          </p:nvPr>
        </p:nvSpPr>
        <p:spPr>
          <a:xfrm>
            <a:off x="60948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93" name="PlaceHolder 6"/>
          <p:cNvSpPr>
            <a:spLocks noGrp="1"/>
          </p:cNvSpPr>
          <p:nvPr>
            <p:ph/>
          </p:nvPr>
        </p:nvSpPr>
        <p:spPr>
          <a:xfrm>
            <a:off x="431964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
        <p:nvSpPr>
          <p:cNvPr id="394" name="PlaceHolder 7"/>
          <p:cNvSpPr>
            <a:spLocks noGrp="1"/>
          </p:cNvSpPr>
          <p:nvPr>
            <p:ph/>
          </p:nvPr>
        </p:nvSpPr>
        <p:spPr>
          <a:xfrm>
            <a:off x="8029800" y="3682080"/>
            <a:ext cx="3533040" cy="1896840"/>
          </a:xfrm>
          <a:prstGeom prst="rect">
            <a:avLst/>
          </a:prstGeom>
          <a:noFill/>
          <a:ln w="0">
            <a:noFill/>
          </a:ln>
        </p:spPr>
        <p:txBody>
          <a:bodyPr lIns="0" rIns="0" tIns="0" bIns="0" anchor="t">
            <a:normAutofit fontScale="91000"/>
          </a:bodyPr>
          <a:p>
            <a:endParaRPr b="0" lang="ru-R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slideLayout" Target="../slideLayouts/slideLayout1.xml"/><Relationship Id="rId9" Type="http://schemas.openxmlformats.org/officeDocument/2006/relationships/slideLayout" Target="../slideLayouts/slideLayout2.xml"/><Relationship Id="rId10" Type="http://schemas.openxmlformats.org/officeDocument/2006/relationships/slideLayout" Target="../slideLayouts/slideLayout3.xml"/><Relationship Id="rId11" Type="http://schemas.openxmlformats.org/officeDocument/2006/relationships/slideLayout" Target="../slideLayouts/slideLayout4.xml"/><Relationship Id="rId12" Type="http://schemas.openxmlformats.org/officeDocument/2006/relationships/slideLayout" Target="../slideLayouts/slideLayout5.xml"/><Relationship Id="rId13" Type="http://schemas.openxmlformats.org/officeDocument/2006/relationships/slideLayout" Target="../slideLayouts/slideLayout6.xml"/><Relationship Id="rId14" Type="http://schemas.openxmlformats.org/officeDocument/2006/relationships/slideLayout" Target="../slideLayouts/slideLayout7.xml"/><Relationship Id="rId15" Type="http://schemas.openxmlformats.org/officeDocument/2006/relationships/slideLayout" Target="../slideLayouts/slideLayout8.xml"/><Relationship Id="rId16" Type="http://schemas.openxmlformats.org/officeDocument/2006/relationships/slideLayout" Target="../slideLayouts/slideLayout9.xml"/><Relationship Id="rId17" Type="http://schemas.openxmlformats.org/officeDocument/2006/relationships/slideLayout" Target="../slideLayouts/slideLayout10.xml"/><Relationship Id="rId18" Type="http://schemas.openxmlformats.org/officeDocument/2006/relationships/slideLayout" Target="../slideLayouts/slideLayout11.xml"/><Relationship Id="rId19"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slideLayout" Target="../slideLayouts/slideLayout47.xml"/><Relationship Id="rId19"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slideLayout" Target="../slideLayouts/slideLayout85.xml"/><Relationship Id="rId10" Type="http://schemas.openxmlformats.org/officeDocument/2006/relationships/slideLayout" Target="../slideLayouts/slideLayout86.xml"/><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slideLayout" Target="../slideLayouts/slideLayout92.xml"/><Relationship Id="rId17" Type="http://schemas.openxmlformats.org/officeDocument/2006/relationships/slideLayout" Target="../slideLayouts/slideLayout93.xml"/><Relationship Id="rId18" Type="http://schemas.openxmlformats.org/officeDocument/2006/relationships/slideLayout" Target="../slideLayouts/slideLayout94.xml"/><Relationship Id="rId19" Type="http://schemas.openxmlformats.org/officeDocument/2006/relationships/slideLayout" Target="../slideLayouts/slideLayout95.xml"/><Relationship Id="rId20"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f9fc"/>
        </a:solidFill>
      </p:bgPr>
    </p:bg>
    <p:spTree>
      <p:nvGrpSpPr>
        <p:cNvPr id="1" name=""/>
        <p:cNvGrpSpPr/>
        <p:nvPr/>
      </p:nvGrpSpPr>
      <p:grpSpPr>
        <a:xfrm>
          <a:off x="0" y="0"/>
          <a:ext cx="0" cy="0"/>
          <a:chOff x="0" y="0"/>
          <a:chExt cx="0" cy="0"/>
        </a:xfrm>
      </p:grpSpPr>
      <p:pic>
        <p:nvPicPr>
          <p:cNvPr id="0" name="Рисунок 1" descr=""/>
          <p:cNvPicPr/>
          <p:nvPr/>
        </p:nvPicPr>
        <p:blipFill>
          <a:blip r:embed="rId2"/>
          <a:stretch/>
        </p:blipFill>
        <p:spPr>
          <a:xfrm>
            <a:off x="432000" y="6251760"/>
            <a:ext cx="2262240" cy="197280"/>
          </a:xfrm>
          <a:prstGeom prst="rect">
            <a:avLst/>
          </a:prstGeom>
          <a:ln w="0">
            <a:noFill/>
          </a:ln>
        </p:spPr>
      </p:pic>
      <p:grpSp>
        <p:nvGrpSpPr>
          <p:cNvPr id="1" name="Группа 7"/>
          <p:cNvGrpSpPr/>
          <p:nvPr/>
        </p:nvGrpSpPr>
        <p:grpSpPr>
          <a:xfrm>
            <a:off x="11055600" y="6251760"/>
            <a:ext cx="710280" cy="197280"/>
            <a:chOff x="11055600" y="6251760"/>
            <a:chExt cx="710280" cy="197280"/>
          </a:xfrm>
        </p:grpSpPr>
        <p:sp>
          <p:nvSpPr>
            <p:cNvPr id="2"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3"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4" name="Image 8" descr=" "/>
            <p:cNvPicPr/>
            <p:nvPr/>
          </p:nvPicPr>
          <p:blipFill>
            <a:blip r:embed="rId3"/>
            <a:stretch/>
          </p:blipFill>
          <p:spPr>
            <a:xfrm>
              <a:off x="11572200" y="6251760"/>
              <a:ext cx="193680" cy="197280"/>
            </a:xfrm>
            <a:prstGeom prst="rect">
              <a:avLst/>
            </a:prstGeom>
            <a:ln w="0">
              <a:noFill/>
            </a:ln>
          </p:spPr>
        </p:pic>
      </p:grpSp>
      <p:sp>
        <p:nvSpPr>
          <p:cNvPr id="5" name="Номер слайда 5" hidden="1"/>
          <p:cNvSpPr/>
          <p:nvPr/>
        </p:nvSpPr>
        <p:spPr>
          <a:xfrm>
            <a:off x="11331000" y="412560"/>
            <a:ext cx="431280" cy="18288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88667A00-F1D2-4002-B6C9-3DFA1C097959}" type="slidenum">
              <a:rPr b="0" lang="ru-RU" sz="1200" spc="-1" strike="noStrike">
                <a:solidFill>
                  <a:srgbClr val="595959"/>
                </a:solidFill>
                <a:latin typeface="Arial"/>
                <a:ea typeface="Verdana"/>
              </a:rPr>
              <a:t>1</a:t>
            </a:fld>
            <a:endParaRPr b="0" lang="ru-RU" sz="1200" spc="-1" strike="noStrike">
              <a:latin typeface="Arial"/>
            </a:endParaRPr>
          </a:p>
        </p:txBody>
      </p:sp>
      <p:pic>
        <p:nvPicPr>
          <p:cNvPr id="6" name="Рисунок 8" descr=""/>
          <p:cNvPicPr/>
          <p:nvPr/>
        </p:nvPicPr>
        <p:blipFill>
          <a:blip r:embed="rId4"/>
          <a:srcRect l="4" t="0" r="4" b="0"/>
          <a:stretch/>
        </p:blipFill>
        <p:spPr>
          <a:xfrm>
            <a:off x="0" y="-13320"/>
            <a:ext cx="12213720" cy="6870600"/>
          </a:xfrm>
          <a:prstGeom prst="rect">
            <a:avLst/>
          </a:prstGeom>
          <a:ln w="0">
            <a:noFill/>
          </a:ln>
        </p:spPr>
      </p:pic>
      <p:pic>
        <p:nvPicPr>
          <p:cNvPr id="7" name="Рисунок 7" descr=""/>
          <p:cNvPicPr/>
          <p:nvPr/>
        </p:nvPicPr>
        <p:blipFill>
          <a:blip r:embed="rId5"/>
          <a:stretch/>
        </p:blipFill>
        <p:spPr>
          <a:xfrm>
            <a:off x="4089240" y="15840"/>
            <a:ext cx="8102160" cy="6841440"/>
          </a:xfrm>
          <a:prstGeom prst="rect">
            <a:avLst/>
          </a:prstGeom>
          <a:ln w="0">
            <a:noFill/>
          </a:ln>
        </p:spPr>
      </p:pic>
      <p:pic>
        <p:nvPicPr>
          <p:cNvPr id="8" name="Рисунок 2" descr=""/>
          <p:cNvPicPr/>
          <p:nvPr/>
        </p:nvPicPr>
        <p:blipFill>
          <a:blip r:embed="rId6"/>
          <a:stretch/>
        </p:blipFill>
        <p:spPr>
          <a:xfrm>
            <a:off x="10794960" y="6019920"/>
            <a:ext cx="978120" cy="388800"/>
          </a:xfrm>
          <a:prstGeom prst="rect">
            <a:avLst/>
          </a:prstGeom>
          <a:ln w="0">
            <a:noFill/>
          </a:ln>
        </p:spPr>
      </p:pic>
      <p:sp>
        <p:nvSpPr>
          <p:cNvPr id="9" name="Прямоугольник 18"/>
          <p:cNvSpPr/>
          <p:nvPr/>
        </p:nvSpPr>
        <p:spPr>
          <a:xfrm rot="10800000">
            <a:off x="6505920" y="6858720"/>
            <a:ext cx="7102440" cy="161136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p:style>
      </p:sp>
      <p:pic>
        <p:nvPicPr>
          <p:cNvPr id="10" name="Рисунок 13" descr=""/>
          <p:cNvPicPr/>
          <p:nvPr/>
        </p:nvPicPr>
        <p:blipFill>
          <a:blip r:embed="rId7"/>
          <a:stretch/>
        </p:blipFill>
        <p:spPr>
          <a:xfrm>
            <a:off x="431640" y="432000"/>
            <a:ext cx="5965200" cy="1154880"/>
          </a:xfrm>
          <a:prstGeom prst="rect">
            <a:avLst/>
          </a:prstGeom>
          <a:ln w="0">
            <a:noFill/>
          </a:ln>
        </p:spPr>
      </p:pic>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1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8"/>
    <p:sldLayoutId id="2147483650"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0" r:id="rId19"/>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9" name="Рисунок 1" descr=""/>
          <p:cNvPicPr/>
          <p:nvPr/>
        </p:nvPicPr>
        <p:blipFill>
          <a:blip r:embed="rId2"/>
          <a:stretch/>
        </p:blipFill>
        <p:spPr>
          <a:xfrm>
            <a:off x="432000" y="6251760"/>
            <a:ext cx="2262240" cy="197280"/>
          </a:xfrm>
          <a:prstGeom prst="rect">
            <a:avLst/>
          </a:prstGeom>
          <a:ln w="0">
            <a:noFill/>
          </a:ln>
        </p:spPr>
      </p:pic>
      <p:grpSp>
        <p:nvGrpSpPr>
          <p:cNvPr id="50" name="Группа 7"/>
          <p:cNvGrpSpPr/>
          <p:nvPr/>
        </p:nvGrpSpPr>
        <p:grpSpPr>
          <a:xfrm>
            <a:off x="11055600" y="6251760"/>
            <a:ext cx="710280" cy="197280"/>
            <a:chOff x="11055600" y="6251760"/>
            <a:chExt cx="710280" cy="197280"/>
          </a:xfrm>
        </p:grpSpPr>
        <p:sp>
          <p:nvSpPr>
            <p:cNvPr id="51"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52"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53" name="Image 8" descr=" "/>
            <p:cNvPicPr/>
            <p:nvPr/>
          </p:nvPicPr>
          <p:blipFill>
            <a:blip r:embed="rId3"/>
            <a:stretch/>
          </p:blipFill>
          <p:spPr>
            <a:xfrm>
              <a:off x="11572200" y="6251760"/>
              <a:ext cx="193680" cy="197280"/>
            </a:xfrm>
            <a:prstGeom prst="rect">
              <a:avLst/>
            </a:prstGeom>
            <a:ln w="0">
              <a:noFill/>
            </a:ln>
          </p:spPr>
        </p:pic>
      </p:grpSp>
      <p:sp>
        <p:nvSpPr>
          <p:cNvPr id="54" name="Номер слайда 5"/>
          <p:cNvSpPr/>
          <p:nvPr/>
        </p:nvSpPr>
        <p:spPr>
          <a:xfrm>
            <a:off x="11331000" y="412560"/>
            <a:ext cx="431280" cy="18288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3471E4ED-8195-4541-8053-E1382714F85D}" type="slidenum">
              <a:rPr b="0" lang="ru-RU" sz="1200" spc="-1" strike="noStrike">
                <a:solidFill>
                  <a:srgbClr val="595959"/>
                </a:solidFill>
                <a:latin typeface="Arial"/>
                <a:ea typeface="Verdana"/>
              </a:rPr>
              <a:t>&lt;номер&gt;</a:t>
            </a:fld>
            <a:endParaRPr b="0" lang="ru-RU" sz="1200" spc="-1" strike="noStrike">
              <a:latin typeface="Arial"/>
            </a:endParaRPr>
          </a:p>
        </p:txBody>
      </p:sp>
      <p:pic>
        <p:nvPicPr>
          <p:cNvPr id="55" name="Рисунок 28" descr=""/>
          <p:cNvPicPr/>
          <p:nvPr/>
        </p:nvPicPr>
        <p:blipFill>
          <a:blip r:embed="rId4"/>
          <a:srcRect l="4" t="0" r="4" b="0"/>
          <a:stretch/>
        </p:blipFill>
        <p:spPr>
          <a:xfrm>
            <a:off x="0" y="-13320"/>
            <a:ext cx="12213720" cy="6870600"/>
          </a:xfrm>
          <a:prstGeom prst="rect">
            <a:avLst/>
          </a:prstGeom>
          <a:ln w="0">
            <a:noFill/>
          </a:ln>
        </p:spPr>
      </p:pic>
      <p:sp>
        <p:nvSpPr>
          <p:cNvPr id="56" name="Номер слайда 5"/>
          <p:cNvSpPr/>
          <p:nvPr/>
        </p:nvSpPr>
        <p:spPr>
          <a:xfrm>
            <a:off x="11331000" y="412560"/>
            <a:ext cx="431280" cy="18288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5B817029-AD78-4E98-B927-3541597336BD}" type="slidenum">
              <a:rPr b="0" lang="ru-RU" sz="1200" spc="-1" strike="noStrike">
                <a:solidFill>
                  <a:srgbClr val="b5c0cb"/>
                </a:solidFill>
                <a:latin typeface="Arial"/>
                <a:ea typeface="Verdana"/>
              </a:rPr>
              <a:t>&lt;номер&gt;</a:t>
            </a:fld>
            <a:endParaRPr b="0" lang="ru-RU" sz="1200" spc="-1" strike="noStrike">
              <a:latin typeface="Arial"/>
            </a:endParaRPr>
          </a:p>
        </p:txBody>
      </p:sp>
      <p:pic>
        <p:nvPicPr>
          <p:cNvPr id="57" name="Рисунок 18" descr=""/>
          <p:cNvPicPr/>
          <p:nvPr/>
        </p:nvPicPr>
        <p:blipFill>
          <a:blip r:embed="rId5"/>
          <a:stretch/>
        </p:blipFill>
        <p:spPr>
          <a:xfrm>
            <a:off x="432000" y="6251760"/>
            <a:ext cx="2262240" cy="197280"/>
          </a:xfrm>
          <a:prstGeom prst="rect">
            <a:avLst/>
          </a:prstGeom>
          <a:ln w="0">
            <a:noFill/>
          </a:ln>
        </p:spPr>
      </p:pic>
      <p:grpSp>
        <p:nvGrpSpPr>
          <p:cNvPr id="58" name="Группа 19"/>
          <p:cNvGrpSpPr/>
          <p:nvPr/>
        </p:nvGrpSpPr>
        <p:grpSpPr>
          <a:xfrm>
            <a:off x="11055600" y="6251760"/>
            <a:ext cx="710280" cy="197280"/>
            <a:chOff x="11055600" y="6251760"/>
            <a:chExt cx="710280" cy="197280"/>
          </a:xfrm>
        </p:grpSpPr>
        <p:sp>
          <p:nvSpPr>
            <p:cNvPr id="59" name="Shape 30"/>
            <p:cNvSpPr/>
            <p:nvPr/>
          </p:nvSpPr>
          <p:spPr>
            <a:xfrm>
              <a:off x="11055600" y="6251760"/>
              <a:ext cx="197280" cy="197280"/>
            </a:xfrm>
            <a:prstGeom prst="rect">
              <a:avLst/>
            </a:prstGeom>
            <a:solidFill>
              <a:srgbClr val="ffffff">
                <a:alpha val="45000"/>
              </a:srgbClr>
            </a:solidFill>
            <a:ln w="0">
              <a:noFill/>
            </a:ln>
          </p:spPr>
          <p:style>
            <a:lnRef idx="0"/>
            <a:fillRef idx="0"/>
            <a:effectRef idx="0"/>
            <a:fontRef idx="minor"/>
          </p:style>
        </p:sp>
        <p:sp>
          <p:nvSpPr>
            <p:cNvPr id="60" name="Shape 31"/>
            <p:cNvSpPr/>
            <p:nvPr/>
          </p:nvSpPr>
          <p:spPr>
            <a:xfrm>
              <a:off x="11325960" y="6251760"/>
              <a:ext cx="197280" cy="197280"/>
            </a:xfrm>
            <a:prstGeom prst="ellipse">
              <a:avLst/>
            </a:prstGeom>
            <a:solidFill>
              <a:srgbClr val="ffffff">
                <a:alpha val="45000"/>
              </a:srgbClr>
            </a:solidFill>
            <a:ln w="0">
              <a:noFill/>
            </a:ln>
          </p:spPr>
          <p:style>
            <a:lnRef idx="0"/>
            <a:fillRef idx="0"/>
            <a:effectRef idx="0"/>
            <a:fontRef idx="minor"/>
          </p:style>
        </p:sp>
        <p:pic>
          <p:nvPicPr>
            <p:cNvPr id="61" name="Image 8" descr=" "/>
            <p:cNvPicPr/>
            <p:nvPr/>
          </p:nvPicPr>
          <p:blipFill>
            <a:blip r:embed="rId6"/>
            <a:stretch/>
          </p:blipFill>
          <p:spPr>
            <a:xfrm>
              <a:off x="11572200" y="6251760"/>
              <a:ext cx="193680" cy="197280"/>
            </a:xfrm>
            <a:prstGeom prst="rect">
              <a:avLst/>
            </a:prstGeom>
            <a:ln w="0">
              <a:noFill/>
            </a:ln>
          </p:spPr>
        </p:pic>
      </p:grpSp>
      <p:sp>
        <p:nvSpPr>
          <p:cNvPr id="62" name="Прямая соединительная линия 6"/>
          <p:cNvSpPr/>
          <p:nvPr/>
        </p:nvSpPr>
        <p:spPr>
          <a:xfrm>
            <a:off x="4126320" y="3431880"/>
            <a:ext cx="7457760" cy="360"/>
          </a:xfrm>
          <a:prstGeom prst="line">
            <a:avLst/>
          </a:prstGeom>
          <a:ln cap="rnd" w="15875">
            <a:solidFill>
              <a:srgbClr val="8396a8"/>
            </a:solidFill>
            <a:round/>
          </a:ln>
        </p:spPr>
        <p:style>
          <a:lnRef idx="1">
            <a:schemeClr val="accent1"/>
          </a:lnRef>
          <a:fillRef idx="0">
            <a:schemeClr val="accent1"/>
          </a:fillRef>
          <a:effectRef idx="0">
            <a:schemeClr val="accent1"/>
          </a:effectRef>
          <a:fontRef idx="minor"/>
        </p:style>
      </p:sp>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6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ffffff"/>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ffffff"/>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ffffff"/>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ffffff"/>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ffffff"/>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ffffff"/>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01" name="Рисунок 1" descr=""/>
          <p:cNvPicPr/>
          <p:nvPr/>
        </p:nvPicPr>
        <p:blipFill>
          <a:blip r:embed="rId2"/>
          <a:stretch/>
        </p:blipFill>
        <p:spPr>
          <a:xfrm>
            <a:off x="432000" y="6251760"/>
            <a:ext cx="2262240" cy="197280"/>
          </a:xfrm>
          <a:prstGeom prst="rect">
            <a:avLst/>
          </a:prstGeom>
          <a:ln w="0">
            <a:noFill/>
          </a:ln>
        </p:spPr>
      </p:pic>
      <p:grpSp>
        <p:nvGrpSpPr>
          <p:cNvPr id="102" name="Группа 7"/>
          <p:cNvGrpSpPr/>
          <p:nvPr/>
        </p:nvGrpSpPr>
        <p:grpSpPr>
          <a:xfrm>
            <a:off x="11055600" y="6251760"/>
            <a:ext cx="710280" cy="197280"/>
            <a:chOff x="11055600" y="6251760"/>
            <a:chExt cx="710280" cy="197280"/>
          </a:xfrm>
        </p:grpSpPr>
        <p:sp>
          <p:nvSpPr>
            <p:cNvPr id="103"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104"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105" name="Image 8" descr=" "/>
            <p:cNvPicPr/>
            <p:nvPr/>
          </p:nvPicPr>
          <p:blipFill>
            <a:blip r:embed="rId3"/>
            <a:stretch/>
          </p:blipFill>
          <p:spPr>
            <a:xfrm>
              <a:off x="11572200" y="6251760"/>
              <a:ext cx="193680" cy="197280"/>
            </a:xfrm>
            <a:prstGeom prst="rect">
              <a:avLst/>
            </a:prstGeom>
            <a:ln w="0">
              <a:noFill/>
            </a:ln>
          </p:spPr>
        </p:pic>
      </p:grpSp>
      <p:sp>
        <p:nvSpPr>
          <p:cNvPr id="106" name="Номер слайда 5" hidden="1"/>
          <p:cNvSpPr/>
          <p:nvPr/>
        </p:nvSpPr>
        <p:spPr>
          <a:xfrm>
            <a:off x="11331000" y="412560"/>
            <a:ext cx="431280" cy="18288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D2050ED1-1E74-4F4B-A4EA-6840CE39F3FF}" type="slidenum">
              <a:rPr b="0" lang="ru-RU" sz="1200" spc="-1" strike="noStrike">
                <a:solidFill>
                  <a:srgbClr val="595959"/>
                </a:solidFill>
                <a:latin typeface="Arial"/>
                <a:ea typeface="Verdana"/>
              </a:rPr>
              <a:t>&lt;номер&gt;</a:t>
            </a:fld>
            <a:endParaRPr b="0" lang="ru-RU" sz="1200" spc="-1" strike="noStrike">
              <a:latin typeface="Arial"/>
            </a:endParaRPr>
          </a:p>
        </p:txBody>
      </p:sp>
      <p:sp>
        <p:nvSpPr>
          <p:cNvPr id="107" name="TextBox 3"/>
          <p:cNvSpPr/>
          <p:nvPr/>
        </p:nvSpPr>
        <p:spPr>
          <a:xfrm>
            <a:off x="431640" y="375840"/>
            <a:ext cx="8949960" cy="1463040"/>
          </a:xfrm>
          <a:prstGeom prst="rect">
            <a:avLst/>
          </a:prstGeom>
          <a:noFill/>
          <a:ln w="0">
            <a:noFill/>
          </a:ln>
        </p:spPr>
        <p:style>
          <a:lnRef idx="0"/>
          <a:fillRef idx="0"/>
          <a:effectRef idx="0"/>
          <a:fontRef idx="minor"/>
        </p:style>
        <p:txBody>
          <a:bodyPr lIns="0" rIns="0" tIns="0" bIns="0" anchor="t">
            <a:spAutoFit/>
          </a:bodyPr>
          <a:p>
            <a:pPr>
              <a:lnSpc>
                <a:spcPct val="80000"/>
              </a:lnSpc>
              <a:buNone/>
            </a:pPr>
            <a:r>
              <a:rPr b="1" lang="ru-RU" sz="6000" spc="-1" strike="noStrike">
                <a:solidFill>
                  <a:srgbClr val="ffffff"/>
                </a:solidFill>
                <a:latin typeface="Arial"/>
                <a:ea typeface="DejaVu Sans"/>
              </a:rPr>
              <a:t>О чём </a:t>
            </a:r>
            <a:br>
              <a:rPr sz="6000"/>
            </a:br>
            <a:r>
              <a:rPr b="1" lang="ru-RU" sz="6000" spc="-1" strike="noStrike">
                <a:solidFill>
                  <a:srgbClr val="ffffff"/>
                </a:solidFill>
                <a:latin typeface="Arial"/>
                <a:ea typeface="DejaVu Sans"/>
              </a:rPr>
              <a:t>пойдет речь</a:t>
            </a:r>
            <a:endParaRPr b="0" lang="ru-RU" sz="6000" spc="-1" strike="noStrike">
              <a:latin typeface="Arial"/>
            </a:endParaRPr>
          </a:p>
        </p:txBody>
      </p:sp>
      <p:pic>
        <p:nvPicPr>
          <p:cNvPr id="108" name="Рисунок 2" descr=""/>
          <p:cNvPicPr/>
          <p:nvPr/>
        </p:nvPicPr>
        <p:blipFill>
          <a:blip r:embed="rId4"/>
          <a:stretch/>
        </p:blipFill>
        <p:spPr>
          <a:xfrm>
            <a:off x="432000" y="6251760"/>
            <a:ext cx="2262240" cy="197280"/>
          </a:xfrm>
          <a:prstGeom prst="rect">
            <a:avLst/>
          </a:prstGeom>
          <a:ln w="0">
            <a:noFill/>
          </a:ln>
        </p:spPr>
      </p:pic>
      <p:grpSp>
        <p:nvGrpSpPr>
          <p:cNvPr id="109" name="Группа 4"/>
          <p:cNvGrpSpPr/>
          <p:nvPr/>
        </p:nvGrpSpPr>
        <p:grpSpPr>
          <a:xfrm>
            <a:off x="11055600" y="6251760"/>
            <a:ext cx="710280" cy="197280"/>
            <a:chOff x="11055600" y="6251760"/>
            <a:chExt cx="710280" cy="197280"/>
          </a:xfrm>
        </p:grpSpPr>
        <p:sp>
          <p:nvSpPr>
            <p:cNvPr id="110"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111"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112" name="Image 8" descr=" "/>
            <p:cNvPicPr/>
            <p:nvPr/>
          </p:nvPicPr>
          <p:blipFill>
            <a:blip r:embed="rId5"/>
            <a:stretch/>
          </p:blipFill>
          <p:spPr>
            <a:xfrm>
              <a:off x="11572200" y="6251760"/>
              <a:ext cx="193680" cy="197280"/>
            </a:xfrm>
            <a:prstGeom prst="rect">
              <a:avLst/>
            </a:prstGeom>
            <a:ln w="0">
              <a:noFill/>
            </a:ln>
          </p:spPr>
        </p:pic>
      </p:grpSp>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11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ffffff"/>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ffffff"/>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ffffff"/>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ffffff"/>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ffffff"/>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ffffff"/>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51" name="Рисунок 1" descr=""/>
          <p:cNvPicPr/>
          <p:nvPr/>
        </p:nvPicPr>
        <p:blipFill>
          <a:blip r:embed="rId2"/>
          <a:stretch/>
        </p:blipFill>
        <p:spPr>
          <a:xfrm>
            <a:off x="432000" y="6251760"/>
            <a:ext cx="2262240" cy="197280"/>
          </a:xfrm>
          <a:prstGeom prst="rect">
            <a:avLst/>
          </a:prstGeom>
          <a:ln w="0">
            <a:noFill/>
          </a:ln>
        </p:spPr>
      </p:pic>
      <p:grpSp>
        <p:nvGrpSpPr>
          <p:cNvPr id="152" name="Группа 7"/>
          <p:cNvGrpSpPr/>
          <p:nvPr/>
        </p:nvGrpSpPr>
        <p:grpSpPr>
          <a:xfrm>
            <a:off x="11055600" y="6251760"/>
            <a:ext cx="710280" cy="197280"/>
            <a:chOff x="11055600" y="6251760"/>
            <a:chExt cx="710280" cy="197280"/>
          </a:xfrm>
        </p:grpSpPr>
        <p:sp>
          <p:nvSpPr>
            <p:cNvPr id="153"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154"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155" name="Image 8" descr=" "/>
            <p:cNvPicPr/>
            <p:nvPr/>
          </p:nvPicPr>
          <p:blipFill>
            <a:blip r:embed="rId3"/>
            <a:stretch/>
          </p:blipFill>
          <p:spPr>
            <a:xfrm>
              <a:off x="11572200" y="6251760"/>
              <a:ext cx="193680" cy="197280"/>
            </a:xfrm>
            <a:prstGeom prst="rect">
              <a:avLst/>
            </a:prstGeom>
            <a:ln w="0">
              <a:noFill/>
            </a:ln>
          </p:spPr>
        </p:pic>
      </p:grpSp>
      <p:sp>
        <p:nvSpPr>
          <p:cNvPr id="156" name="Номер слайда 5"/>
          <p:cNvSpPr/>
          <p:nvPr/>
        </p:nvSpPr>
        <p:spPr>
          <a:xfrm>
            <a:off x="11331000" y="412560"/>
            <a:ext cx="431280" cy="18288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A88F6514-CC0D-43FE-A8CE-76402E40270F}" type="slidenum">
              <a:rPr b="0" lang="ru-RU" sz="1200" spc="-1" strike="noStrike">
                <a:solidFill>
                  <a:srgbClr val="595959"/>
                </a:solidFill>
                <a:latin typeface="Arial"/>
                <a:ea typeface="Verdana"/>
              </a:rPr>
              <a:t>&lt;номер&gt;</a:t>
            </a:fld>
            <a:endParaRPr b="0" lang="ru-RU" sz="1200" spc="-1" strike="noStrike">
              <a:latin typeface="Arial"/>
            </a:endParaRPr>
          </a:p>
        </p:txBody>
      </p:sp>
      <p:pic>
        <p:nvPicPr>
          <p:cNvPr id="157" name="Image 0" descr=" "/>
          <p:cNvPicPr/>
          <p:nvPr/>
        </p:nvPicPr>
        <p:blipFill>
          <a:blip r:embed="rId4"/>
          <a:stretch/>
        </p:blipFill>
        <p:spPr>
          <a:xfrm>
            <a:off x="0" y="360"/>
            <a:ext cx="12191040" cy="6856560"/>
          </a:xfrm>
          <a:prstGeom prst="rect">
            <a:avLst/>
          </a:prstGeom>
          <a:ln w="0">
            <a:noFill/>
          </a:ln>
        </p:spPr>
      </p:pic>
      <p:pic>
        <p:nvPicPr>
          <p:cNvPr id="158" name="Image 1" descr=" "/>
          <p:cNvPicPr/>
          <p:nvPr/>
        </p:nvPicPr>
        <p:blipFill>
          <a:blip r:embed="rId5"/>
          <a:srcRect l="0" t="0" r="3353" b="0"/>
          <a:stretch/>
        </p:blipFill>
        <p:spPr>
          <a:xfrm>
            <a:off x="0" y="360"/>
            <a:ext cx="11782440" cy="6856560"/>
          </a:xfrm>
          <a:prstGeom prst="rect">
            <a:avLst/>
          </a:prstGeom>
          <a:ln w="0">
            <a:noFill/>
          </a:ln>
        </p:spPr>
      </p:pic>
      <p:sp>
        <p:nvSpPr>
          <p:cNvPr id="159" name="Text 0"/>
          <p:cNvSpPr/>
          <p:nvPr/>
        </p:nvSpPr>
        <p:spPr>
          <a:xfrm>
            <a:off x="1826640" y="2190960"/>
            <a:ext cx="8537760" cy="2511360"/>
          </a:xfrm>
          <a:prstGeom prst="rect">
            <a:avLst/>
          </a:prstGeom>
          <a:noFill/>
          <a:ln w="0">
            <a:noFill/>
          </a:ln>
        </p:spPr>
        <p:style>
          <a:lnRef idx="0"/>
          <a:fillRef idx="0"/>
          <a:effectRef idx="0"/>
          <a:fontRef idx="minor"/>
        </p:style>
      </p:sp>
      <p:sp>
        <p:nvSpPr>
          <p:cNvPr id="160" name="Номер слайда 5"/>
          <p:cNvSpPr/>
          <p:nvPr/>
        </p:nvSpPr>
        <p:spPr>
          <a:xfrm>
            <a:off x="11326680" y="423360"/>
            <a:ext cx="431280" cy="15264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B0A9EBBE-71A0-4C35-A759-1F9B93418B00}" type="slidenum">
              <a:rPr b="0" lang="ru-RU" sz="1000" spc="-1" strike="noStrike">
                <a:solidFill>
                  <a:srgbClr val="ffffff"/>
                </a:solidFill>
                <a:latin typeface="Arial"/>
                <a:ea typeface="Verdana"/>
              </a:rPr>
              <a:t>&lt;номер&gt;</a:t>
            </a:fld>
            <a:endParaRPr b="0" lang="ru-RU" sz="1000" spc="-1" strike="noStrike">
              <a:latin typeface="Arial"/>
            </a:endParaRPr>
          </a:p>
        </p:txBody>
      </p:sp>
      <p:pic>
        <p:nvPicPr>
          <p:cNvPr id="161" name="Рисунок 11" descr=""/>
          <p:cNvPicPr/>
          <p:nvPr/>
        </p:nvPicPr>
        <p:blipFill>
          <a:blip r:embed="rId6"/>
          <a:stretch/>
        </p:blipFill>
        <p:spPr>
          <a:xfrm>
            <a:off x="432000" y="6251760"/>
            <a:ext cx="2262240" cy="197280"/>
          </a:xfrm>
          <a:prstGeom prst="rect">
            <a:avLst/>
          </a:prstGeom>
          <a:ln w="0">
            <a:noFill/>
          </a:ln>
        </p:spPr>
      </p:pic>
      <p:grpSp>
        <p:nvGrpSpPr>
          <p:cNvPr id="162" name="Группа 12"/>
          <p:cNvGrpSpPr/>
          <p:nvPr/>
        </p:nvGrpSpPr>
        <p:grpSpPr>
          <a:xfrm>
            <a:off x="11055600" y="6251760"/>
            <a:ext cx="710280" cy="197280"/>
            <a:chOff x="11055600" y="6251760"/>
            <a:chExt cx="710280" cy="197280"/>
          </a:xfrm>
        </p:grpSpPr>
        <p:sp>
          <p:nvSpPr>
            <p:cNvPr id="163"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164"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165" name="Image 8" descr=" "/>
            <p:cNvPicPr/>
            <p:nvPr/>
          </p:nvPicPr>
          <p:blipFill>
            <a:blip r:embed="rId7"/>
            <a:stretch/>
          </p:blipFill>
          <p:spPr>
            <a:xfrm>
              <a:off x="11572200" y="6251760"/>
              <a:ext cx="193680" cy="197280"/>
            </a:xfrm>
            <a:prstGeom prst="rect">
              <a:avLst/>
            </a:prstGeom>
            <a:ln w="0">
              <a:noFill/>
            </a:ln>
          </p:spPr>
        </p:pic>
      </p:grpSp>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16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ffffff"/>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ffffff"/>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ffffff"/>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ffffff"/>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ffffff"/>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ffffff"/>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04" name="Рисунок 1" descr=""/>
          <p:cNvPicPr/>
          <p:nvPr/>
        </p:nvPicPr>
        <p:blipFill>
          <a:blip r:embed="rId2"/>
          <a:stretch/>
        </p:blipFill>
        <p:spPr>
          <a:xfrm>
            <a:off x="432000" y="6251760"/>
            <a:ext cx="2262240" cy="197280"/>
          </a:xfrm>
          <a:prstGeom prst="rect">
            <a:avLst/>
          </a:prstGeom>
          <a:ln w="0">
            <a:noFill/>
          </a:ln>
        </p:spPr>
      </p:pic>
      <p:grpSp>
        <p:nvGrpSpPr>
          <p:cNvPr id="205" name="Группа 7"/>
          <p:cNvGrpSpPr/>
          <p:nvPr/>
        </p:nvGrpSpPr>
        <p:grpSpPr>
          <a:xfrm>
            <a:off x="11055600" y="6251760"/>
            <a:ext cx="710280" cy="197280"/>
            <a:chOff x="11055600" y="6251760"/>
            <a:chExt cx="710280" cy="197280"/>
          </a:xfrm>
        </p:grpSpPr>
        <p:sp>
          <p:nvSpPr>
            <p:cNvPr id="206"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207"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208" name="Image 8" descr=" "/>
            <p:cNvPicPr/>
            <p:nvPr/>
          </p:nvPicPr>
          <p:blipFill>
            <a:blip r:embed="rId3"/>
            <a:stretch/>
          </p:blipFill>
          <p:spPr>
            <a:xfrm>
              <a:off x="11572200" y="6251760"/>
              <a:ext cx="193680" cy="197280"/>
            </a:xfrm>
            <a:prstGeom prst="rect">
              <a:avLst/>
            </a:prstGeom>
            <a:ln w="0">
              <a:noFill/>
            </a:ln>
          </p:spPr>
        </p:pic>
      </p:grpSp>
      <p:sp>
        <p:nvSpPr>
          <p:cNvPr id="209" name="Номер слайда 5"/>
          <p:cNvSpPr/>
          <p:nvPr/>
        </p:nvSpPr>
        <p:spPr>
          <a:xfrm>
            <a:off x="11331000" y="412560"/>
            <a:ext cx="431280" cy="18288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0ED0B62E-160A-4E66-B538-41700F470ECA}" type="slidenum">
              <a:rPr b="0" lang="ru-RU" sz="1200" spc="-1" strike="noStrike">
                <a:solidFill>
                  <a:srgbClr val="595959"/>
                </a:solidFill>
                <a:latin typeface="Arial"/>
                <a:ea typeface="Verdana"/>
              </a:rPr>
              <a:t>&lt;номер&gt;</a:t>
            </a:fld>
            <a:endParaRPr b="0" lang="ru-RU" sz="1200" spc="-1" strike="noStrike">
              <a:latin typeface="Arial"/>
            </a:endParaRPr>
          </a:p>
        </p:txBody>
      </p:sp>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21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ffffff"/>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ffffff"/>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ffffff"/>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ffffff"/>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ffffff"/>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ffffff"/>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162c"/>
        </a:solidFill>
      </p:bgPr>
    </p:bg>
    <p:spTree>
      <p:nvGrpSpPr>
        <p:cNvPr id="1" name=""/>
        <p:cNvGrpSpPr/>
        <p:nvPr/>
      </p:nvGrpSpPr>
      <p:grpSpPr>
        <a:xfrm>
          <a:off x="0" y="0"/>
          <a:ext cx="0" cy="0"/>
          <a:chOff x="0" y="0"/>
          <a:chExt cx="0" cy="0"/>
        </a:xfrm>
      </p:grpSpPr>
      <p:pic>
        <p:nvPicPr>
          <p:cNvPr id="248" name="Рисунок 1" descr=""/>
          <p:cNvPicPr/>
          <p:nvPr/>
        </p:nvPicPr>
        <p:blipFill>
          <a:blip r:embed="rId2"/>
          <a:stretch/>
        </p:blipFill>
        <p:spPr>
          <a:xfrm>
            <a:off x="432000" y="6251760"/>
            <a:ext cx="2262240" cy="197280"/>
          </a:xfrm>
          <a:prstGeom prst="rect">
            <a:avLst/>
          </a:prstGeom>
          <a:ln w="0">
            <a:noFill/>
          </a:ln>
        </p:spPr>
      </p:pic>
      <p:grpSp>
        <p:nvGrpSpPr>
          <p:cNvPr id="249" name="Группа 7"/>
          <p:cNvGrpSpPr/>
          <p:nvPr/>
        </p:nvGrpSpPr>
        <p:grpSpPr>
          <a:xfrm>
            <a:off x="11055600" y="6251760"/>
            <a:ext cx="710280" cy="197280"/>
            <a:chOff x="11055600" y="6251760"/>
            <a:chExt cx="710280" cy="197280"/>
          </a:xfrm>
        </p:grpSpPr>
        <p:sp>
          <p:nvSpPr>
            <p:cNvPr id="250"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251"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252" name="Image 8" descr=" "/>
            <p:cNvPicPr/>
            <p:nvPr/>
          </p:nvPicPr>
          <p:blipFill>
            <a:blip r:embed="rId3"/>
            <a:stretch/>
          </p:blipFill>
          <p:spPr>
            <a:xfrm>
              <a:off x="11572200" y="6251760"/>
              <a:ext cx="193680" cy="197280"/>
            </a:xfrm>
            <a:prstGeom prst="rect">
              <a:avLst/>
            </a:prstGeom>
            <a:ln w="0">
              <a:noFill/>
            </a:ln>
          </p:spPr>
        </p:pic>
      </p:grpSp>
      <p:sp>
        <p:nvSpPr>
          <p:cNvPr id="253" name="Номер слайда 5" hidden="1"/>
          <p:cNvSpPr/>
          <p:nvPr/>
        </p:nvSpPr>
        <p:spPr>
          <a:xfrm>
            <a:off x="11331000" y="412560"/>
            <a:ext cx="431280" cy="18288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F9F14A02-5B07-4BF7-8F36-4580B8ED6E01}" type="slidenum">
              <a:rPr b="0" lang="ru-RU" sz="1200" spc="-1" strike="noStrike">
                <a:solidFill>
                  <a:srgbClr val="595959"/>
                </a:solidFill>
                <a:latin typeface="Arial"/>
                <a:ea typeface="Verdana"/>
              </a:rPr>
              <a:t>&lt;номер&gt;</a:t>
            </a:fld>
            <a:endParaRPr b="0" lang="ru-RU" sz="1200" spc="-1" strike="noStrike">
              <a:latin typeface="Arial"/>
            </a:endParaRPr>
          </a:p>
        </p:txBody>
      </p:sp>
      <p:pic>
        <p:nvPicPr>
          <p:cNvPr id="254" name="Рисунок 5" descr=""/>
          <p:cNvPicPr/>
          <p:nvPr/>
        </p:nvPicPr>
        <p:blipFill>
          <a:blip r:embed="rId4"/>
          <a:srcRect l="4" t="0" r="4" b="0"/>
          <a:stretch/>
        </p:blipFill>
        <p:spPr>
          <a:xfrm>
            <a:off x="0" y="0"/>
            <a:ext cx="12189960" cy="6857280"/>
          </a:xfrm>
          <a:prstGeom prst="rect">
            <a:avLst/>
          </a:prstGeom>
          <a:ln w="0">
            <a:noFill/>
          </a:ln>
        </p:spPr>
      </p:pic>
      <p:sp>
        <p:nvSpPr>
          <p:cNvPr id="255" name="Номер слайда 5"/>
          <p:cNvSpPr/>
          <p:nvPr/>
        </p:nvSpPr>
        <p:spPr>
          <a:xfrm>
            <a:off x="11326680" y="423360"/>
            <a:ext cx="431280" cy="15264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3A86C6C6-D12E-433A-B884-C88BEED682E7}" type="slidenum">
              <a:rPr b="0" lang="ru-RU" sz="1000" spc="-1" strike="noStrike">
                <a:solidFill>
                  <a:srgbClr val="90c2fa"/>
                </a:solidFill>
                <a:latin typeface="Arial"/>
                <a:ea typeface="Verdana"/>
              </a:rPr>
              <a:t>&lt;номер&gt;</a:t>
            </a:fld>
            <a:endParaRPr b="0" lang="ru-RU" sz="1000" spc="-1" strike="noStrike">
              <a:latin typeface="Arial"/>
            </a:endParaRPr>
          </a:p>
        </p:txBody>
      </p:sp>
      <p:pic>
        <p:nvPicPr>
          <p:cNvPr id="256" name="Рисунок 6" descr=""/>
          <p:cNvPicPr/>
          <p:nvPr/>
        </p:nvPicPr>
        <p:blipFill>
          <a:blip r:embed="rId5"/>
          <a:stretch/>
        </p:blipFill>
        <p:spPr>
          <a:xfrm>
            <a:off x="432000" y="6251760"/>
            <a:ext cx="2262240" cy="197280"/>
          </a:xfrm>
          <a:prstGeom prst="rect">
            <a:avLst/>
          </a:prstGeom>
          <a:ln w="0">
            <a:noFill/>
          </a:ln>
        </p:spPr>
      </p:pic>
      <p:grpSp>
        <p:nvGrpSpPr>
          <p:cNvPr id="257" name="Группа 12"/>
          <p:cNvGrpSpPr/>
          <p:nvPr/>
        </p:nvGrpSpPr>
        <p:grpSpPr>
          <a:xfrm>
            <a:off x="11055600" y="6251760"/>
            <a:ext cx="710280" cy="197280"/>
            <a:chOff x="11055600" y="6251760"/>
            <a:chExt cx="710280" cy="197280"/>
          </a:xfrm>
        </p:grpSpPr>
        <p:sp>
          <p:nvSpPr>
            <p:cNvPr id="258"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259"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260" name="Image 8" descr=" "/>
            <p:cNvPicPr/>
            <p:nvPr/>
          </p:nvPicPr>
          <p:blipFill>
            <a:blip r:embed="rId6"/>
            <a:stretch/>
          </p:blipFill>
          <p:spPr>
            <a:xfrm>
              <a:off x="11572200" y="6251760"/>
              <a:ext cx="193680" cy="197280"/>
            </a:xfrm>
            <a:prstGeom prst="rect">
              <a:avLst/>
            </a:prstGeom>
            <a:ln w="0">
              <a:noFill/>
            </a:ln>
          </p:spPr>
        </p:pic>
      </p:grpSp>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26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ffffff"/>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ffffff"/>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ffffff"/>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ffffff"/>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ffffff"/>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ffffff"/>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99" name="Рисунок 1" descr=""/>
          <p:cNvPicPr/>
          <p:nvPr/>
        </p:nvPicPr>
        <p:blipFill>
          <a:blip r:embed="rId2"/>
          <a:stretch/>
        </p:blipFill>
        <p:spPr>
          <a:xfrm>
            <a:off x="432000" y="6251760"/>
            <a:ext cx="2262240" cy="197280"/>
          </a:xfrm>
          <a:prstGeom prst="rect">
            <a:avLst/>
          </a:prstGeom>
          <a:ln w="0">
            <a:noFill/>
          </a:ln>
        </p:spPr>
      </p:pic>
      <p:grpSp>
        <p:nvGrpSpPr>
          <p:cNvPr id="300" name="Группа 7"/>
          <p:cNvGrpSpPr/>
          <p:nvPr/>
        </p:nvGrpSpPr>
        <p:grpSpPr>
          <a:xfrm>
            <a:off x="11055600" y="6251760"/>
            <a:ext cx="710280" cy="197280"/>
            <a:chOff x="11055600" y="6251760"/>
            <a:chExt cx="710280" cy="197280"/>
          </a:xfrm>
        </p:grpSpPr>
        <p:sp>
          <p:nvSpPr>
            <p:cNvPr id="301"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302"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303" name="Image 8" descr=" "/>
            <p:cNvPicPr/>
            <p:nvPr/>
          </p:nvPicPr>
          <p:blipFill>
            <a:blip r:embed="rId3"/>
            <a:stretch/>
          </p:blipFill>
          <p:spPr>
            <a:xfrm>
              <a:off x="11572200" y="6251760"/>
              <a:ext cx="193680" cy="197280"/>
            </a:xfrm>
            <a:prstGeom prst="rect">
              <a:avLst/>
            </a:prstGeom>
            <a:ln w="0">
              <a:noFill/>
            </a:ln>
          </p:spPr>
        </p:pic>
      </p:grpSp>
      <p:sp>
        <p:nvSpPr>
          <p:cNvPr id="304" name="Номер слайда 5"/>
          <p:cNvSpPr/>
          <p:nvPr/>
        </p:nvSpPr>
        <p:spPr>
          <a:xfrm>
            <a:off x="11331000" y="412560"/>
            <a:ext cx="431280" cy="18288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D8707BD2-85C6-4034-AC4F-4E563D45EC09}" type="slidenum">
              <a:rPr b="0" lang="ru-RU" sz="1200" spc="-1" strike="noStrike">
                <a:solidFill>
                  <a:srgbClr val="595959"/>
                </a:solidFill>
                <a:latin typeface="Arial"/>
                <a:ea typeface="Verdana"/>
              </a:rPr>
              <a:t>&lt;номер&gt;</a:t>
            </a:fld>
            <a:endParaRPr b="0" lang="ru-RU" sz="1200" spc="-1" strike="noStrike">
              <a:latin typeface="Arial"/>
            </a:endParaRPr>
          </a:p>
        </p:txBody>
      </p:sp>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30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ffffff"/>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ffffff"/>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ffffff"/>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ffffff"/>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ffffff"/>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ffffff"/>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1f9fc"/>
        </a:solidFill>
      </p:bgPr>
    </p:bg>
    <p:spTree>
      <p:nvGrpSpPr>
        <p:cNvPr id="1" name=""/>
        <p:cNvGrpSpPr/>
        <p:nvPr/>
      </p:nvGrpSpPr>
      <p:grpSpPr>
        <a:xfrm>
          <a:off x="0" y="0"/>
          <a:ext cx="0" cy="0"/>
          <a:chOff x="0" y="0"/>
          <a:chExt cx="0" cy="0"/>
        </a:xfrm>
      </p:grpSpPr>
      <p:pic>
        <p:nvPicPr>
          <p:cNvPr id="343" name="Рисунок 1" descr=""/>
          <p:cNvPicPr/>
          <p:nvPr/>
        </p:nvPicPr>
        <p:blipFill>
          <a:blip r:embed="rId2"/>
          <a:stretch/>
        </p:blipFill>
        <p:spPr>
          <a:xfrm>
            <a:off x="432000" y="6251760"/>
            <a:ext cx="2262240" cy="197280"/>
          </a:xfrm>
          <a:prstGeom prst="rect">
            <a:avLst/>
          </a:prstGeom>
          <a:ln w="0">
            <a:noFill/>
          </a:ln>
        </p:spPr>
      </p:pic>
      <p:grpSp>
        <p:nvGrpSpPr>
          <p:cNvPr id="344" name="Группа 7"/>
          <p:cNvGrpSpPr/>
          <p:nvPr/>
        </p:nvGrpSpPr>
        <p:grpSpPr>
          <a:xfrm>
            <a:off x="11055600" y="6251760"/>
            <a:ext cx="710280" cy="197280"/>
            <a:chOff x="11055600" y="6251760"/>
            <a:chExt cx="710280" cy="197280"/>
          </a:xfrm>
        </p:grpSpPr>
        <p:sp>
          <p:nvSpPr>
            <p:cNvPr id="345" name="Shape 30"/>
            <p:cNvSpPr/>
            <p:nvPr/>
          </p:nvSpPr>
          <p:spPr>
            <a:xfrm>
              <a:off x="11055600" y="6251760"/>
              <a:ext cx="197280" cy="197280"/>
            </a:xfrm>
            <a:prstGeom prst="rect">
              <a:avLst/>
            </a:prstGeom>
            <a:solidFill>
              <a:srgbClr val="ffffff">
                <a:alpha val="35000"/>
              </a:srgbClr>
            </a:solidFill>
            <a:ln w="0">
              <a:noFill/>
            </a:ln>
          </p:spPr>
          <p:style>
            <a:lnRef idx="0"/>
            <a:fillRef idx="0"/>
            <a:effectRef idx="0"/>
            <a:fontRef idx="minor"/>
          </p:style>
        </p:sp>
        <p:sp>
          <p:nvSpPr>
            <p:cNvPr id="346" name="Shape 31"/>
            <p:cNvSpPr/>
            <p:nvPr/>
          </p:nvSpPr>
          <p:spPr>
            <a:xfrm>
              <a:off x="11325960" y="6251760"/>
              <a:ext cx="197280" cy="197280"/>
            </a:xfrm>
            <a:prstGeom prst="ellipse">
              <a:avLst/>
            </a:prstGeom>
            <a:solidFill>
              <a:srgbClr val="ffffff">
                <a:alpha val="35000"/>
              </a:srgbClr>
            </a:solidFill>
            <a:ln w="0">
              <a:noFill/>
            </a:ln>
          </p:spPr>
          <p:style>
            <a:lnRef idx="0"/>
            <a:fillRef idx="0"/>
            <a:effectRef idx="0"/>
            <a:fontRef idx="minor"/>
          </p:style>
        </p:sp>
        <p:pic>
          <p:nvPicPr>
            <p:cNvPr id="347" name="Image 8" descr=" "/>
            <p:cNvPicPr/>
            <p:nvPr/>
          </p:nvPicPr>
          <p:blipFill>
            <a:blip r:embed="rId3"/>
            <a:stretch/>
          </p:blipFill>
          <p:spPr>
            <a:xfrm>
              <a:off x="11572200" y="6251760"/>
              <a:ext cx="193680" cy="197280"/>
            </a:xfrm>
            <a:prstGeom prst="rect">
              <a:avLst/>
            </a:prstGeom>
            <a:ln w="0">
              <a:noFill/>
            </a:ln>
          </p:spPr>
        </p:pic>
      </p:grpSp>
      <p:sp>
        <p:nvSpPr>
          <p:cNvPr id="348" name="Номер слайда 5" hidden="1"/>
          <p:cNvSpPr/>
          <p:nvPr/>
        </p:nvSpPr>
        <p:spPr>
          <a:xfrm>
            <a:off x="11331000" y="412560"/>
            <a:ext cx="431280" cy="182880"/>
          </a:xfrm>
          <a:prstGeom prst="rect">
            <a:avLst/>
          </a:prstGeom>
          <a:noFill/>
          <a:ln w="0">
            <a:noFill/>
          </a:ln>
        </p:spPr>
        <p:style>
          <a:lnRef idx="0"/>
          <a:fillRef idx="0"/>
          <a:effectRef idx="0"/>
          <a:fontRef idx="minor"/>
        </p:style>
        <p:txBody>
          <a:bodyPr lIns="0" rIns="0" tIns="0" bIns="0" anchor="ctr">
            <a:spAutoFit/>
          </a:bodyPr>
          <a:p>
            <a:pPr algn="r">
              <a:lnSpc>
                <a:spcPct val="100000"/>
              </a:lnSpc>
              <a:buNone/>
              <a:tabLst>
                <a:tab algn="l" pos="0"/>
              </a:tabLst>
            </a:pPr>
            <a:fld id="{9B7EA25C-EC63-4D6E-97F5-A9C8DD15B364}" type="slidenum">
              <a:rPr b="0" lang="ru-RU" sz="1200" spc="-1" strike="noStrike">
                <a:solidFill>
                  <a:srgbClr val="595959"/>
                </a:solidFill>
                <a:latin typeface="Arial"/>
                <a:ea typeface="Verdana"/>
              </a:rPr>
              <a:t>&lt;номер&gt;</a:t>
            </a:fld>
            <a:endParaRPr b="0" lang="ru-RU" sz="1200" spc="-1" strike="noStrike">
              <a:latin typeface="Arial"/>
            </a:endParaRPr>
          </a:p>
        </p:txBody>
      </p:sp>
      <p:pic>
        <p:nvPicPr>
          <p:cNvPr id="349" name="Рисунок 1" descr=""/>
          <p:cNvPicPr/>
          <p:nvPr/>
        </p:nvPicPr>
        <p:blipFill>
          <a:blip r:embed="rId4"/>
          <a:srcRect l="4" t="0" r="4" b="0"/>
          <a:stretch/>
        </p:blipFill>
        <p:spPr>
          <a:xfrm>
            <a:off x="0" y="-13320"/>
            <a:ext cx="12213720" cy="6870600"/>
          </a:xfrm>
          <a:prstGeom prst="rect">
            <a:avLst/>
          </a:prstGeom>
          <a:ln w="0">
            <a:noFill/>
          </a:ln>
        </p:spPr>
      </p:pic>
      <p:sp>
        <p:nvSpPr>
          <p:cNvPr id="350" name="TextBox 2"/>
          <p:cNvSpPr/>
          <p:nvPr/>
        </p:nvSpPr>
        <p:spPr>
          <a:xfrm>
            <a:off x="387720" y="414000"/>
            <a:ext cx="6132600" cy="871560"/>
          </a:xfrm>
          <a:prstGeom prst="rect">
            <a:avLst/>
          </a:prstGeom>
          <a:noFill/>
          <a:ln w="0">
            <a:noFill/>
          </a:ln>
        </p:spPr>
        <p:style>
          <a:lnRef idx="0"/>
          <a:fillRef idx="0"/>
          <a:effectRef idx="0"/>
          <a:fontRef idx="minor"/>
        </p:style>
        <p:txBody>
          <a:bodyPr lIns="0" rIns="0" tIns="72000" bIns="0" anchor="t">
            <a:spAutoFit/>
          </a:bodyPr>
          <a:p>
            <a:pPr>
              <a:lnSpc>
                <a:spcPct val="70000"/>
              </a:lnSpc>
              <a:buNone/>
            </a:pPr>
            <a:r>
              <a:rPr b="1" lang="ru-RU" sz="7500" spc="-72" strike="noStrike">
                <a:solidFill>
                  <a:srgbClr val="ffffff"/>
                </a:solidFill>
                <a:latin typeface="Arial"/>
                <a:ea typeface="DejaVu Sans"/>
              </a:rPr>
              <a:t>Спасибо</a:t>
            </a:r>
            <a:endParaRPr b="0" lang="ru-RU" sz="7500" spc="-1" strike="noStrike">
              <a:latin typeface="Arial"/>
            </a:endParaRPr>
          </a:p>
        </p:txBody>
      </p:sp>
      <p:pic>
        <p:nvPicPr>
          <p:cNvPr id="351" name="Рисунок 7" descr=""/>
          <p:cNvPicPr/>
          <p:nvPr/>
        </p:nvPicPr>
        <p:blipFill>
          <a:blip r:embed="rId5"/>
          <a:stretch/>
        </p:blipFill>
        <p:spPr>
          <a:xfrm>
            <a:off x="8439120" y="6304320"/>
            <a:ext cx="3320280" cy="179280"/>
          </a:xfrm>
          <a:prstGeom prst="rect">
            <a:avLst/>
          </a:prstGeom>
          <a:ln w="0">
            <a:noFill/>
          </a:ln>
        </p:spPr>
      </p:pic>
      <p:sp>
        <p:nvSpPr>
          <p:cNvPr id="352" name="Прямая соединительная линия 29"/>
          <p:cNvSpPr/>
          <p:nvPr/>
        </p:nvSpPr>
        <p:spPr>
          <a:xfrm>
            <a:off x="5422680" y="1790640"/>
            <a:ext cx="360" cy="2120760"/>
          </a:xfrm>
          <a:prstGeom prst="line">
            <a:avLst/>
          </a:prstGeom>
          <a:ln cap="rnd" w="19050">
            <a:solidFill>
              <a:srgbClr val="8396a8"/>
            </a:solidFill>
            <a:round/>
          </a:ln>
        </p:spPr>
        <p:style>
          <a:lnRef idx="1">
            <a:schemeClr val="accent1"/>
          </a:lnRef>
          <a:fillRef idx="0">
            <a:schemeClr val="accent1"/>
          </a:fillRef>
          <a:effectRef idx="0">
            <a:schemeClr val="accent1"/>
          </a:effectRef>
          <a:fontRef idx="minor"/>
        </p:style>
      </p:sp>
      <p:pic>
        <p:nvPicPr>
          <p:cNvPr id="353" name="Рисунок 6" descr=""/>
          <p:cNvPicPr/>
          <p:nvPr/>
        </p:nvPicPr>
        <p:blipFill>
          <a:blip r:embed="rId6"/>
          <a:stretch/>
        </p:blipFill>
        <p:spPr>
          <a:xfrm>
            <a:off x="432000" y="6251760"/>
            <a:ext cx="2262240" cy="197280"/>
          </a:xfrm>
          <a:prstGeom prst="rect">
            <a:avLst/>
          </a:prstGeom>
          <a:ln w="0">
            <a:noFill/>
          </a:ln>
        </p:spPr>
      </p:pic>
      <p:grpSp>
        <p:nvGrpSpPr>
          <p:cNvPr id="354" name="Группа 8"/>
          <p:cNvGrpSpPr/>
          <p:nvPr/>
        </p:nvGrpSpPr>
        <p:grpSpPr>
          <a:xfrm>
            <a:off x="10650240" y="431640"/>
            <a:ext cx="1107000" cy="439920"/>
            <a:chOff x="10650240" y="431640"/>
            <a:chExt cx="1107000" cy="439920"/>
          </a:xfrm>
        </p:grpSpPr>
        <p:pic>
          <p:nvPicPr>
            <p:cNvPr id="355" name="Рисунок 9" descr=""/>
            <p:cNvPicPr/>
            <p:nvPr/>
          </p:nvPicPr>
          <p:blipFill>
            <a:blip r:embed="rId7"/>
            <a:stretch/>
          </p:blipFill>
          <p:spPr>
            <a:xfrm>
              <a:off x="10650240" y="431640"/>
              <a:ext cx="1107000" cy="439920"/>
            </a:xfrm>
            <a:prstGeom prst="rect">
              <a:avLst/>
            </a:prstGeom>
            <a:ln w="0">
              <a:noFill/>
            </a:ln>
          </p:spPr>
        </p:pic>
        <p:pic>
          <p:nvPicPr>
            <p:cNvPr id="356" name="Рисунок 10" descr=""/>
            <p:cNvPicPr/>
            <p:nvPr/>
          </p:nvPicPr>
          <p:blipFill>
            <a:blip r:embed="rId8"/>
            <a:srcRect l="0" t="0" r="44971" b="0"/>
            <a:stretch/>
          </p:blipFill>
          <p:spPr>
            <a:xfrm>
              <a:off x="10650240" y="431640"/>
              <a:ext cx="609120" cy="439920"/>
            </a:xfrm>
            <a:prstGeom prst="rect">
              <a:avLst/>
            </a:prstGeom>
            <a:ln w="0">
              <a:noFill/>
            </a:ln>
          </p:spPr>
        </p:pic>
      </p:grpSp>
      <p:sp>
        <p:nvSpPr>
          <p:cNvPr id="3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ru-RU" sz="4400" spc="-1" strike="noStrike">
                <a:latin typeface="Arial"/>
              </a:rPr>
              <a:t>Для правки текста заглавия щёлкните мышью</a:t>
            </a:r>
            <a:endParaRPr b="0" lang="ru-RU" sz="4400" spc="-1" strike="noStrike">
              <a:latin typeface="Arial"/>
            </a:endParaRPr>
          </a:p>
        </p:txBody>
      </p:sp>
      <p:sp>
        <p:nvSpPr>
          <p:cNvPr id="35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pc="-1" strike="noStrike">
                <a:latin typeface="Arial"/>
              </a:rPr>
              <a:t>Для правки структуры щёлкните мышью</a:t>
            </a:r>
            <a:endParaRPr b="0" lang="ru-RU" sz="3200" spc="-1" strike="noStrike">
              <a:latin typeface="Arial"/>
            </a:endParaRPr>
          </a:p>
          <a:p>
            <a:pPr lvl="1" marL="864000" indent="-324000">
              <a:spcBef>
                <a:spcPts val="1134"/>
              </a:spcBef>
              <a:buClr>
                <a:srgbClr val="000000"/>
              </a:buClr>
              <a:buSzPct val="75000"/>
              <a:buFont typeface="Symbol" charset="2"/>
              <a:buChar char=""/>
            </a:pPr>
            <a:r>
              <a:rPr b="0" lang="ru-RU" sz="2800" spc="-1" strike="noStrike">
                <a:latin typeface="Arial"/>
              </a:rPr>
              <a:t>Второй уровень структуры</a:t>
            </a:r>
            <a:endParaRPr b="0" lang="ru-RU" sz="2800" spc="-1" strike="noStrike">
              <a:latin typeface="Arial"/>
            </a:endParaRPr>
          </a:p>
          <a:p>
            <a:pPr lvl="2" marL="1296000" indent="-288000">
              <a:spcBef>
                <a:spcPts val="850"/>
              </a:spcBef>
              <a:buClr>
                <a:srgbClr val="000000"/>
              </a:buClr>
              <a:buSzPct val="45000"/>
              <a:buFont typeface="Wingdings" charset="2"/>
              <a:buChar char=""/>
            </a:pPr>
            <a:r>
              <a:rPr b="0" lang="ru-RU" sz="2400" spc="-1" strike="noStrike">
                <a:latin typeface="Arial"/>
              </a:rPr>
              <a:t>Третий уровень структуры</a:t>
            </a:r>
            <a:endParaRPr b="0" lang="ru-RU" sz="2400" spc="-1" strike="noStrike">
              <a:latin typeface="Arial"/>
            </a:endParaRPr>
          </a:p>
          <a:p>
            <a:pPr lvl="3" marL="1728000" indent="-216000">
              <a:spcBef>
                <a:spcPts val="567"/>
              </a:spcBef>
              <a:buClr>
                <a:srgbClr val="000000"/>
              </a:buClr>
              <a:buSzPct val="75000"/>
              <a:buFont typeface="Symbol" charset="2"/>
              <a:buChar char=""/>
            </a:pPr>
            <a:r>
              <a:rPr b="0" lang="ru-RU" sz="2000" spc="-1" strike="noStrike">
                <a:latin typeface="Arial"/>
              </a:rPr>
              <a:t>Четвёртый уровень структуры</a:t>
            </a:r>
            <a:endParaRPr b="0" lang="ru-RU" sz="2000" spc="-1" strike="noStrike">
              <a:latin typeface="Arial"/>
            </a:endParaRPr>
          </a:p>
          <a:p>
            <a:pPr lvl="4" marL="2160000" indent="-216000">
              <a:spcBef>
                <a:spcPts val="283"/>
              </a:spcBef>
              <a:buClr>
                <a:srgbClr val="000000"/>
              </a:buClr>
              <a:buSzPct val="45000"/>
              <a:buFont typeface="Wingdings" charset="2"/>
              <a:buChar char=""/>
            </a:pPr>
            <a:r>
              <a:rPr b="0" lang="ru-RU" sz="2000" spc="-1" strike="noStrike">
                <a:latin typeface="Arial"/>
              </a:rPr>
              <a:t>Пятый уровень структуры</a:t>
            </a:r>
            <a:endParaRPr b="0" lang="ru-RU" sz="2000" spc="-1" strike="noStrike">
              <a:latin typeface="Arial"/>
            </a:endParaRPr>
          </a:p>
          <a:p>
            <a:pPr lvl="5" marL="2592000" indent="-216000">
              <a:spcBef>
                <a:spcPts val="283"/>
              </a:spcBef>
              <a:buClr>
                <a:srgbClr val="000000"/>
              </a:buClr>
              <a:buSzPct val="45000"/>
              <a:buFont typeface="Wingdings" charset="2"/>
              <a:buChar char=""/>
            </a:pPr>
            <a:r>
              <a:rPr b="0" lang="ru-RU" sz="2000" spc="-1" strike="noStrike">
                <a:latin typeface="Arial"/>
              </a:rPr>
              <a:t>Шестой уровень структуры</a:t>
            </a:r>
            <a:endParaRPr b="0" lang="ru-RU" sz="2000" spc="-1" strike="noStrike">
              <a:latin typeface="Arial"/>
            </a:endParaRPr>
          </a:p>
          <a:p>
            <a:pPr lvl="6" marL="3024000" indent="-216000">
              <a:spcBef>
                <a:spcPts val="283"/>
              </a:spcBef>
              <a:buClr>
                <a:srgbClr val="000000"/>
              </a:buClr>
              <a:buSzPct val="45000"/>
              <a:buFont typeface="Wingdings" charset="2"/>
              <a:buChar char=""/>
            </a:pPr>
            <a:r>
              <a:rPr b="0" lang="ru-RU" sz="2000" spc="-1" strike="noStrike">
                <a:latin typeface="Arial"/>
              </a:rPr>
              <a:t>Седьмой уровень структуры</a:t>
            </a:r>
            <a:endParaRPr b="0" lang="ru-R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 Id="rId11" Type="http://schemas.openxmlformats.org/officeDocument/2006/relationships/slideLayout" Target="../slideLayouts/slideLayout73.xml"/><Relationship Id="rId1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slideLayout" Target="../slideLayouts/slideLayout85.xml"/><Relationship Id="rId5"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430920" y="4545360"/>
            <a:ext cx="10369080" cy="1974240"/>
          </a:xfrm>
          <a:prstGeom prst="rect">
            <a:avLst/>
          </a:prstGeom>
          <a:noFill/>
          <a:ln w="0">
            <a:noFill/>
          </a:ln>
        </p:spPr>
        <p:txBody>
          <a:bodyPr lIns="0" rIns="0" tIns="0" bIns="0" anchor="b">
            <a:noAutofit/>
          </a:bodyPr>
          <a:p>
            <a:pPr>
              <a:lnSpc>
                <a:spcPct val="80000"/>
              </a:lnSpc>
              <a:buNone/>
              <a:tabLst>
                <a:tab algn="l" pos="0"/>
              </a:tabLst>
            </a:pPr>
            <a:r>
              <a:rPr b="1" lang="ru-RU" sz="5400" spc="-72" strike="noStrike">
                <a:solidFill>
                  <a:srgbClr val="ffffff"/>
                </a:solidFill>
                <a:latin typeface="Arial"/>
              </a:rPr>
              <a:t>Магия Redis: погружение </a:t>
            </a:r>
            <a:r>
              <a:rPr b="1" lang="ru-RU" sz="5400" spc="-72" strike="noStrike">
                <a:solidFill>
                  <a:srgbClr val="ffffff"/>
                </a:solidFill>
                <a:latin typeface="Arial"/>
              </a:rPr>
              <a:t>в высокоскопроизводительные </a:t>
            </a:r>
            <a:br>
              <a:rPr sz="5400"/>
            </a:br>
            <a:r>
              <a:rPr b="1" lang="ru-RU" sz="5400" spc="-72" strike="noStrike">
                <a:solidFill>
                  <a:srgbClr val="ffffff"/>
                </a:solidFill>
                <a:latin typeface="Arial"/>
              </a:rPr>
              <a:t>базы данных</a:t>
            </a:r>
            <a:endParaRPr b="0" lang="ru-RU" sz="5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Масштабируемость и надёжность</a:t>
            </a:r>
            <a:endParaRPr b="0" lang="ru-RU" sz="4400" spc="-1" strike="noStrike">
              <a:latin typeface="Arial"/>
            </a:endParaRPr>
          </a:p>
        </p:txBody>
      </p:sp>
      <p:sp>
        <p:nvSpPr>
          <p:cNvPr id="548"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ru-RU" sz="1800" spc="-1" strike="noStrike">
                <a:solidFill>
                  <a:srgbClr val="00adeb"/>
                </a:solidFill>
                <a:latin typeface="Arial"/>
              </a:rPr>
              <a:t>Персистентность</a:t>
            </a:r>
            <a:endParaRPr b="0" lang="ru-RU" sz="1800" spc="-1" strike="noStrike">
              <a:latin typeface="Arial"/>
            </a:endParaRPr>
          </a:p>
        </p:txBody>
      </p:sp>
      <p:sp>
        <p:nvSpPr>
          <p:cNvPr id="549"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grpSp>
        <p:nvGrpSpPr>
          <p:cNvPr id="550" name="Группа 201"/>
          <p:cNvGrpSpPr/>
          <p:nvPr/>
        </p:nvGrpSpPr>
        <p:grpSpPr>
          <a:xfrm>
            <a:off x="752040" y="2053440"/>
            <a:ext cx="10687320" cy="3448800"/>
            <a:chOff x="752040" y="2053440"/>
            <a:chExt cx="10687320" cy="3448800"/>
          </a:xfrm>
        </p:grpSpPr>
        <p:sp>
          <p:nvSpPr>
            <p:cNvPr id="551" name="Скругленный прямоугольник 5"/>
            <p:cNvSpPr/>
            <p:nvPr/>
          </p:nvSpPr>
          <p:spPr>
            <a:xfrm>
              <a:off x="752040" y="3342960"/>
              <a:ext cx="1943280" cy="1099080"/>
            </a:xfrm>
            <a:prstGeom prst="roundRect">
              <a:avLst>
                <a:gd name="adj" fmla="val 8869"/>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2400" spc="-1" strike="noStrike">
                  <a:solidFill>
                    <a:srgbClr val="ffffff"/>
                  </a:solidFill>
                  <a:latin typeface="Arial"/>
                  <a:ea typeface="Arial"/>
                </a:rPr>
                <a:t>RDB</a:t>
              </a:r>
              <a:endParaRPr b="0" lang="ru-RU" sz="2400" spc="-1" strike="noStrike">
                <a:latin typeface="Arial"/>
              </a:endParaRPr>
            </a:p>
            <a:p>
              <a:pPr algn="ctr">
                <a:lnSpc>
                  <a:spcPct val="100000"/>
                </a:lnSpc>
                <a:buNone/>
              </a:pPr>
              <a:r>
                <a:rPr b="0" lang="en-US" sz="2000" spc="-1" strike="noStrike">
                  <a:solidFill>
                    <a:srgbClr val="ffffff"/>
                  </a:solidFill>
                  <a:latin typeface="Arial"/>
                  <a:ea typeface="Arial"/>
                </a:rPr>
                <a:t>(Redis DB)</a:t>
              </a:r>
              <a:endParaRPr b="0" lang="ru-RU" sz="2000" spc="-1" strike="noStrike">
                <a:latin typeface="Arial"/>
              </a:endParaRPr>
            </a:p>
          </p:txBody>
        </p:sp>
        <p:sp>
          <p:nvSpPr>
            <p:cNvPr id="552" name="Скругленный прямоугольник 6"/>
            <p:cNvSpPr/>
            <p:nvPr/>
          </p:nvSpPr>
          <p:spPr>
            <a:xfrm>
              <a:off x="3000600" y="2282400"/>
              <a:ext cx="6670440" cy="3219840"/>
            </a:xfrm>
            <a:prstGeom prst="roundRect">
              <a:avLst>
                <a:gd name="adj" fmla="val 3302"/>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sp>
        <p:pic>
          <p:nvPicPr>
            <p:cNvPr id="553" name="Рисунок 10" descr=""/>
            <p:cNvPicPr/>
            <p:nvPr/>
          </p:nvPicPr>
          <p:blipFill>
            <a:blip r:embed="rId1"/>
            <a:stretch/>
          </p:blipFill>
          <p:spPr>
            <a:xfrm>
              <a:off x="2945520" y="2053440"/>
              <a:ext cx="1675080" cy="1116360"/>
            </a:xfrm>
            <a:prstGeom prst="rect">
              <a:avLst/>
            </a:prstGeom>
            <a:ln w="0">
              <a:noFill/>
            </a:ln>
          </p:spPr>
        </p:pic>
        <p:sp>
          <p:nvSpPr>
            <p:cNvPr id="554" name="Прямая со стрелкой 12"/>
            <p:cNvSpPr/>
            <p:nvPr/>
          </p:nvSpPr>
          <p:spPr>
            <a:xfrm>
              <a:off x="2696400" y="3892680"/>
              <a:ext cx="303840" cy="36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555" name="Прямая соединительная линия 15"/>
            <p:cNvSpPr/>
            <p:nvPr/>
          </p:nvSpPr>
          <p:spPr>
            <a:xfrm>
              <a:off x="1103760" y="2599200"/>
              <a:ext cx="1524600" cy="36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556" name="Прямая соединительная линия 16"/>
            <p:cNvSpPr/>
            <p:nvPr/>
          </p:nvSpPr>
          <p:spPr>
            <a:xfrm>
              <a:off x="2628360" y="2599200"/>
              <a:ext cx="219240" cy="129348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557" name="TextBox 17"/>
            <p:cNvSpPr/>
            <p:nvPr/>
          </p:nvSpPr>
          <p:spPr>
            <a:xfrm>
              <a:off x="1008000" y="2282400"/>
              <a:ext cx="215352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ffffff"/>
                  </a:solidFill>
                  <a:latin typeface="Arial"/>
                  <a:ea typeface="DejaVu Sans"/>
                </a:rPr>
                <a:t>Cache operation</a:t>
              </a:r>
              <a:endParaRPr b="0" lang="ru-RU" sz="1600" spc="-1" strike="noStrike">
                <a:latin typeface="Arial"/>
              </a:endParaRPr>
            </a:p>
          </p:txBody>
        </p:sp>
        <p:grpSp>
          <p:nvGrpSpPr>
            <p:cNvPr id="558" name="Группа 46"/>
            <p:cNvGrpSpPr/>
            <p:nvPr/>
          </p:nvGrpSpPr>
          <p:grpSpPr>
            <a:xfrm>
              <a:off x="9976680" y="2993400"/>
              <a:ext cx="1462680" cy="1721520"/>
              <a:chOff x="9976680" y="2993400"/>
              <a:chExt cx="1462680" cy="1721520"/>
            </a:xfrm>
          </p:grpSpPr>
          <p:sp>
            <p:nvSpPr>
              <p:cNvPr id="559" name="Скругленный прямоугольник 7"/>
              <p:cNvSpPr/>
              <p:nvPr/>
            </p:nvSpPr>
            <p:spPr>
              <a:xfrm>
                <a:off x="9976680" y="2993400"/>
                <a:ext cx="1462680" cy="1721520"/>
              </a:xfrm>
              <a:prstGeom prst="roundRect">
                <a:avLst>
                  <a:gd name="adj" fmla="val 8436"/>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72000" anchor="b">
                <a:noAutofit/>
              </a:bodyPr>
              <a:p>
                <a:pPr algn="ctr">
                  <a:lnSpc>
                    <a:spcPct val="100000"/>
                  </a:lnSpc>
                  <a:buNone/>
                </a:pPr>
                <a:r>
                  <a:rPr b="0" lang="en-US" sz="2000" spc="-1" strike="noStrike">
                    <a:solidFill>
                      <a:srgbClr val="ffffff"/>
                    </a:solidFill>
                    <a:latin typeface="Arial"/>
                    <a:ea typeface="Arial"/>
                  </a:rPr>
                  <a:t>RDF</a:t>
                </a:r>
                <a:r>
                  <a:rPr b="0" lang="ru-RU" sz="2000" spc="-1" strike="noStrike">
                    <a:solidFill>
                      <a:srgbClr val="ffffff"/>
                    </a:solidFill>
                    <a:latin typeface="Arial"/>
                    <a:ea typeface="Arial"/>
                  </a:rPr>
                  <a:t> </a:t>
                </a:r>
                <a:r>
                  <a:rPr b="0" lang="en-US" sz="2000" spc="-1" strike="noStrike">
                    <a:solidFill>
                      <a:srgbClr val="ffffff"/>
                    </a:solidFill>
                    <a:latin typeface="Arial"/>
                    <a:ea typeface="Arial"/>
                  </a:rPr>
                  <a:t>file </a:t>
                </a:r>
                <a:br>
                  <a:rPr sz="2000"/>
                </a:br>
                <a:r>
                  <a:rPr b="0" lang="en-US" sz="2000" spc="-1" strike="noStrike">
                    <a:solidFill>
                      <a:srgbClr val="ffffff"/>
                    </a:solidFill>
                    <a:latin typeface="Arial"/>
                    <a:ea typeface="Arial"/>
                  </a:rPr>
                  <a:t>on Disk</a:t>
                </a:r>
                <a:endParaRPr b="0" lang="ru-RU" sz="2000" spc="-1" strike="noStrike">
                  <a:latin typeface="Arial"/>
                </a:endParaRPr>
              </a:p>
            </p:txBody>
          </p:sp>
          <p:pic>
            <p:nvPicPr>
              <p:cNvPr id="560" name="Рисунок 39" descr=""/>
              <p:cNvPicPr/>
              <p:nvPr/>
            </p:nvPicPr>
            <p:blipFill>
              <a:blip r:embed="rId2"/>
              <a:stretch/>
            </p:blipFill>
            <p:spPr>
              <a:xfrm>
                <a:off x="10384200" y="3162960"/>
                <a:ext cx="647280" cy="647280"/>
              </a:xfrm>
              <a:prstGeom prst="rect">
                <a:avLst/>
              </a:prstGeom>
              <a:ln w="0">
                <a:noFill/>
              </a:ln>
            </p:spPr>
          </p:pic>
        </p:grpSp>
        <p:sp>
          <p:nvSpPr>
            <p:cNvPr id="561" name="Скругленный прямоугольник 41"/>
            <p:cNvSpPr/>
            <p:nvPr/>
          </p:nvSpPr>
          <p:spPr>
            <a:xfrm>
              <a:off x="3895200" y="4732920"/>
              <a:ext cx="1673280" cy="550440"/>
            </a:xfrm>
            <a:prstGeom prst="roundRect">
              <a:avLst>
                <a:gd name="adj" fmla="val 26957"/>
              </a:avLst>
            </a:prstGeom>
            <a:solidFill>
              <a:schemeClr val="tx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buNone/>
              </a:pPr>
              <a:r>
                <a:rPr b="0" lang="en-US" sz="1600" spc="-1" strike="noStrike">
                  <a:solidFill>
                    <a:srgbClr val="ffffff"/>
                  </a:solidFill>
                  <a:latin typeface="Arial"/>
                  <a:ea typeface="Arial"/>
                </a:rPr>
                <a:t>main thread</a:t>
              </a:r>
              <a:endParaRPr b="0" lang="ru-RU" sz="1600" spc="-1" strike="noStrike">
                <a:latin typeface="Arial"/>
              </a:endParaRPr>
            </a:p>
          </p:txBody>
        </p:sp>
        <p:sp>
          <p:nvSpPr>
            <p:cNvPr id="562" name="Скругленный прямоугольник 42"/>
            <p:cNvSpPr/>
            <p:nvPr/>
          </p:nvSpPr>
          <p:spPr>
            <a:xfrm>
              <a:off x="6345360" y="4732920"/>
              <a:ext cx="2328120" cy="550440"/>
            </a:xfrm>
            <a:prstGeom prst="roundRect">
              <a:avLst>
                <a:gd name="adj" fmla="val 26957"/>
              </a:avLst>
            </a:prstGeom>
            <a:solidFill>
              <a:schemeClr val="tx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buNone/>
              </a:pPr>
              <a:r>
                <a:rPr b="0" lang="en-US" sz="1600" spc="-1" strike="noStrike">
                  <a:solidFill>
                    <a:srgbClr val="ffffff"/>
                  </a:solidFill>
                  <a:latin typeface="Arial"/>
                  <a:ea typeface="Arial"/>
                </a:rPr>
                <a:t>bgsave subprocess</a:t>
              </a:r>
              <a:endParaRPr b="0" lang="ru-RU" sz="1600" spc="-1" strike="noStrike">
                <a:latin typeface="Arial"/>
              </a:endParaRPr>
            </a:p>
          </p:txBody>
        </p:sp>
        <p:sp>
          <p:nvSpPr>
            <p:cNvPr id="563" name="Скругленный прямоугольник 43"/>
            <p:cNvSpPr/>
            <p:nvPr/>
          </p:nvSpPr>
          <p:spPr>
            <a:xfrm>
              <a:off x="4198680" y="3336120"/>
              <a:ext cx="1072800" cy="55044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buNone/>
              </a:pPr>
              <a:r>
                <a:rPr b="0" lang="en-US" sz="1600" spc="-1" strike="noStrike">
                  <a:solidFill>
                    <a:srgbClr val="000000"/>
                  </a:solidFill>
                  <a:latin typeface="Arial"/>
                  <a:ea typeface="Arial"/>
                </a:rPr>
                <a:t>data</a:t>
              </a:r>
              <a:endParaRPr b="0" lang="ru-RU" sz="1600" spc="-1" strike="noStrike">
                <a:latin typeface="Arial"/>
              </a:endParaRPr>
            </a:p>
          </p:txBody>
        </p:sp>
        <p:sp>
          <p:nvSpPr>
            <p:cNvPr id="564" name="Скругленный прямоугольник 44"/>
            <p:cNvSpPr/>
            <p:nvPr/>
          </p:nvSpPr>
          <p:spPr>
            <a:xfrm>
              <a:off x="6757920" y="3336120"/>
              <a:ext cx="1492920" cy="55044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buNone/>
              </a:pPr>
              <a:r>
                <a:rPr b="0" lang="en-US" sz="1600" spc="-1" strike="noStrike">
                  <a:solidFill>
                    <a:srgbClr val="000000"/>
                  </a:solidFill>
                  <a:latin typeface="Arial"/>
                  <a:ea typeface="Arial"/>
                </a:rPr>
                <a:t>data copy</a:t>
              </a:r>
              <a:endParaRPr b="0" lang="ru-RU" sz="1600" spc="-1" strike="noStrike">
                <a:latin typeface="Arial"/>
              </a:endParaRPr>
            </a:p>
          </p:txBody>
        </p:sp>
        <p:sp>
          <p:nvSpPr>
            <p:cNvPr id="565" name="Прямая со стрелкой 52"/>
            <p:cNvSpPr/>
            <p:nvPr/>
          </p:nvSpPr>
          <p:spPr>
            <a:xfrm>
              <a:off x="5578920" y="5008680"/>
              <a:ext cx="765720" cy="360"/>
            </a:xfrm>
            <a:custGeom>
              <a:avLst/>
              <a:gdLst/>
              <a:ahLst/>
              <a:rect l="l" t="t" r="r" b="b"/>
              <a:pathLst>
                <a:path w="21600" h="21600">
                  <a:moveTo>
                    <a:pt x="0" y="0"/>
                  </a:moveTo>
                  <a:lnTo>
                    <a:pt x="21600" y="21600"/>
                  </a:lnTo>
                </a:path>
              </a:pathLst>
            </a:custGeom>
            <a:noFill/>
            <a:ln w="15875">
              <a:solidFill>
                <a:srgbClr val="02162c"/>
              </a:solidFill>
              <a:tailEnd len="med" type="triangle" w="med"/>
            </a:ln>
          </p:spPr>
          <p:style>
            <a:lnRef idx="1">
              <a:schemeClr val="accent1"/>
            </a:lnRef>
            <a:fillRef idx="0">
              <a:schemeClr val="accent1"/>
            </a:fillRef>
            <a:effectRef idx="0">
              <a:schemeClr val="accent1"/>
            </a:effectRef>
            <a:fontRef idx="minor"/>
          </p:style>
        </p:sp>
        <p:sp>
          <p:nvSpPr>
            <p:cNvPr id="566" name="Прямая со стрелкой 56"/>
            <p:cNvSpPr/>
            <p:nvPr/>
          </p:nvSpPr>
          <p:spPr>
            <a:xfrm flipV="1">
              <a:off x="4735440" y="3886560"/>
              <a:ext cx="360" cy="843840"/>
            </a:xfrm>
            <a:custGeom>
              <a:avLst/>
              <a:gdLst/>
              <a:ahLst/>
              <a:rect l="l" t="t" r="r" b="b"/>
              <a:pathLst>
                <a:path w="21600" h="21600">
                  <a:moveTo>
                    <a:pt x="0" y="0"/>
                  </a:moveTo>
                  <a:lnTo>
                    <a:pt x="21600" y="21600"/>
                  </a:lnTo>
                </a:path>
              </a:pathLst>
            </a:custGeom>
            <a:noFill/>
            <a:ln w="15875">
              <a:solidFill>
                <a:srgbClr val="02162c"/>
              </a:solidFill>
              <a:tailEnd len="med" type="triangle" w="med"/>
            </a:ln>
          </p:spPr>
          <p:style>
            <a:lnRef idx="1">
              <a:schemeClr val="accent1"/>
            </a:lnRef>
            <a:fillRef idx="0">
              <a:schemeClr val="accent1"/>
            </a:fillRef>
            <a:effectRef idx="0">
              <a:schemeClr val="accent1"/>
            </a:effectRef>
            <a:fontRef idx="minor"/>
          </p:style>
        </p:sp>
        <p:sp>
          <p:nvSpPr>
            <p:cNvPr id="567" name="Прямая со стрелкой 58"/>
            <p:cNvSpPr/>
            <p:nvPr/>
          </p:nvSpPr>
          <p:spPr>
            <a:xfrm>
              <a:off x="5205600" y="3608640"/>
              <a:ext cx="1551600" cy="360"/>
            </a:xfrm>
            <a:custGeom>
              <a:avLst/>
              <a:gdLst/>
              <a:ahLst/>
              <a:rect l="l" t="t" r="r" b="b"/>
              <a:pathLst>
                <a:path w="21600" h="21600">
                  <a:moveTo>
                    <a:pt x="0" y="0"/>
                  </a:moveTo>
                  <a:lnTo>
                    <a:pt x="21600" y="21600"/>
                  </a:lnTo>
                </a:path>
              </a:pathLst>
            </a:custGeom>
            <a:noFill/>
            <a:ln w="15875">
              <a:solidFill>
                <a:srgbClr val="ffffff"/>
              </a:solidFill>
              <a:tailEnd len="med" type="triangle" w="med"/>
            </a:ln>
          </p:spPr>
          <p:style>
            <a:lnRef idx="1">
              <a:schemeClr val="accent1"/>
            </a:lnRef>
            <a:fillRef idx="0">
              <a:schemeClr val="accent1"/>
            </a:fillRef>
            <a:effectRef idx="0">
              <a:schemeClr val="accent1"/>
            </a:effectRef>
            <a:fontRef idx="minor"/>
          </p:style>
        </p:sp>
        <p:sp>
          <p:nvSpPr>
            <p:cNvPr id="568" name="Соединительная линия уступом 60"/>
            <p:cNvSpPr/>
            <p:nvPr/>
          </p:nvSpPr>
          <p:spPr>
            <a:xfrm flipV="1">
              <a:off x="4752000" y="2991960"/>
              <a:ext cx="5955480" cy="342000"/>
            </a:xfrm>
            <a:prstGeom prst="bentConnector4">
              <a:avLst>
                <a:gd name="adj1" fmla="val -138"/>
                <a:gd name="adj2" fmla="val 192718"/>
              </a:avLst>
            </a:prstGeom>
            <a:noFill/>
            <a:ln w="15875">
              <a:solidFill>
                <a:srgbClr val="ffffff"/>
              </a:solidFill>
              <a:tailEnd len="med" type="triangle" w="med"/>
            </a:ln>
          </p:spPr>
          <p:style>
            <a:lnRef idx="1">
              <a:schemeClr val="accent1"/>
            </a:lnRef>
            <a:fillRef idx="0">
              <a:schemeClr val="accent1"/>
            </a:fillRef>
            <a:effectRef idx="0">
              <a:schemeClr val="accent1"/>
            </a:effectRef>
            <a:fontRef idx="minor"/>
          </p:style>
        </p:sp>
        <p:sp>
          <p:nvSpPr>
            <p:cNvPr id="569" name="TextBox 191"/>
            <p:cNvSpPr/>
            <p:nvPr/>
          </p:nvSpPr>
          <p:spPr>
            <a:xfrm>
              <a:off x="5485320" y="4747680"/>
              <a:ext cx="9032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2162c"/>
                  </a:solidFill>
                  <a:latin typeface="Arial"/>
                  <a:ea typeface="DejaVu Sans"/>
                </a:rPr>
                <a:t>1</a:t>
              </a:r>
              <a:r>
                <a:rPr b="0" lang="ru-RU" sz="1400" spc="-1" strike="noStrike">
                  <a:solidFill>
                    <a:srgbClr val="02162c"/>
                  </a:solidFill>
                  <a:latin typeface="Arial"/>
                  <a:ea typeface="DejaVu Sans"/>
                </a:rPr>
                <a:t>.</a:t>
              </a:r>
              <a:r>
                <a:rPr b="0" lang="en-US" sz="1400" spc="-1" strike="noStrike">
                  <a:solidFill>
                    <a:srgbClr val="02162c"/>
                  </a:solidFill>
                  <a:latin typeface="Arial"/>
                  <a:ea typeface="DejaVu Sans"/>
                </a:rPr>
                <a:t> fork</a:t>
              </a:r>
              <a:endParaRPr b="0" lang="ru-RU" sz="1400" spc="-1" strike="noStrike">
                <a:latin typeface="Arial"/>
              </a:endParaRPr>
            </a:p>
          </p:txBody>
        </p:sp>
        <p:sp>
          <p:nvSpPr>
            <p:cNvPr id="570" name="TextBox 192"/>
            <p:cNvSpPr/>
            <p:nvPr/>
          </p:nvSpPr>
          <p:spPr>
            <a:xfrm>
              <a:off x="4734000" y="4195440"/>
              <a:ext cx="10238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ru-RU" sz="1400" spc="-1" strike="noStrike">
                  <a:solidFill>
                    <a:srgbClr val="02162c"/>
                  </a:solidFill>
                  <a:latin typeface="Arial"/>
                  <a:ea typeface="DejaVu Sans"/>
                </a:rPr>
                <a:t>2.</a:t>
              </a:r>
              <a:r>
                <a:rPr b="0" lang="en-US" sz="1400" spc="-1" strike="noStrike">
                  <a:solidFill>
                    <a:srgbClr val="02162c"/>
                  </a:solidFill>
                  <a:latin typeface="Arial"/>
                  <a:ea typeface="DejaVu Sans"/>
                </a:rPr>
                <a:t> modify</a:t>
              </a:r>
              <a:endParaRPr b="0" lang="ru-RU" sz="1400" spc="-1" strike="noStrike">
                <a:latin typeface="Arial"/>
              </a:endParaRPr>
            </a:p>
          </p:txBody>
        </p:sp>
        <p:sp>
          <p:nvSpPr>
            <p:cNvPr id="571" name="TextBox 194"/>
            <p:cNvSpPr/>
            <p:nvPr/>
          </p:nvSpPr>
          <p:spPr>
            <a:xfrm>
              <a:off x="5153760" y="3352320"/>
              <a:ext cx="165492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3</a:t>
              </a:r>
              <a:r>
                <a:rPr b="0" lang="ru-RU" sz="1400" spc="-1" strike="noStrike">
                  <a:solidFill>
                    <a:srgbClr val="ffffff"/>
                  </a:solidFill>
                  <a:latin typeface="Arial"/>
                  <a:ea typeface="DejaVu Sans"/>
                </a:rPr>
                <a:t>.</a:t>
              </a:r>
              <a:r>
                <a:rPr b="0" lang="en-US" sz="1400" spc="-1" strike="noStrike">
                  <a:solidFill>
                    <a:srgbClr val="ffffff"/>
                  </a:solidFill>
                  <a:latin typeface="Arial"/>
                  <a:ea typeface="DejaVu Sans"/>
                </a:rPr>
                <a:t> copy on write</a:t>
              </a:r>
              <a:endParaRPr b="0" lang="ru-RU" sz="1400" spc="-1" strike="noStrike">
                <a:latin typeface="Arial"/>
              </a:endParaRPr>
            </a:p>
          </p:txBody>
        </p:sp>
        <p:sp>
          <p:nvSpPr>
            <p:cNvPr id="572" name="TextBox 195"/>
            <p:cNvSpPr/>
            <p:nvPr/>
          </p:nvSpPr>
          <p:spPr>
            <a:xfrm>
              <a:off x="8081640" y="3351960"/>
              <a:ext cx="165492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4</a:t>
              </a:r>
              <a:r>
                <a:rPr b="0" lang="ru-RU" sz="1400" spc="-1" strike="noStrike">
                  <a:solidFill>
                    <a:srgbClr val="ffffff"/>
                  </a:solidFill>
                  <a:latin typeface="Arial"/>
                  <a:ea typeface="DejaVu Sans"/>
                </a:rPr>
                <a:t>.</a:t>
              </a:r>
              <a:r>
                <a:rPr b="0" lang="en-US" sz="1400" spc="-1" strike="noStrike">
                  <a:solidFill>
                    <a:srgbClr val="ffffff"/>
                  </a:solidFill>
                  <a:latin typeface="Arial"/>
                  <a:ea typeface="DejaVu Sans"/>
                </a:rPr>
                <a:t> modify copy</a:t>
              </a:r>
              <a:endParaRPr b="0" lang="ru-RU" sz="1400" spc="-1" strike="noStrike">
                <a:latin typeface="Arial"/>
              </a:endParaRPr>
            </a:p>
          </p:txBody>
        </p:sp>
        <p:sp>
          <p:nvSpPr>
            <p:cNvPr id="573" name="TextBox 200"/>
            <p:cNvSpPr/>
            <p:nvPr/>
          </p:nvSpPr>
          <p:spPr>
            <a:xfrm>
              <a:off x="6902280" y="2708280"/>
              <a:ext cx="165492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5</a:t>
              </a:r>
              <a:r>
                <a:rPr b="0" lang="ru-RU" sz="1400" spc="-1" strike="noStrike">
                  <a:solidFill>
                    <a:srgbClr val="ffffff"/>
                  </a:solidFill>
                  <a:latin typeface="Arial"/>
                  <a:ea typeface="DejaVu Sans"/>
                </a:rPr>
                <a:t>.</a:t>
              </a:r>
              <a:r>
                <a:rPr b="0" lang="en-US" sz="1400" spc="-1" strike="noStrike">
                  <a:solidFill>
                    <a:srgbClr val="ffffff"/>
                  </a:solidFill>
                  <a:latin typeface="Arial"/>
                  <a:ea typeface="DejaVu Sans"/>
                </a:rPr>
                <a:t> copy to disk</a:t>
              </a:r>
              <a:endParaRPr b="0" lang="ru-RU" sz="1400" spc="-1" strike="noStrike">
                <a:latin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432720" y="423360"/>
            <a:ext cx="960588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Типовые сценарии</a:t>
            </a:r>
            <a:endParaRPr b="0" lang="ru-RU" sz="4400" spc="-1" strike="noStrike">
              <a:latin typeface="Arial"/>
            </a:endParaRPr>
          </a:p>
        </p:txBody>
      </p:sp>
      <p:sp>
        <p:nvSpPr>
          <p:cNvPr id="575" name="Текст 1"/>
          <p:cNvSpPr/>
          <p:nvPr/>
        </p:nvSpPr>
        <p:spPr>
          <a:xfrm>
            <a:off x="432720" y="1167840"/>
            <a:ext cx="9615600" cy="274320"/>
          </a:xfrm>
          <a:prstGeom prst="rect">
            <a:avLst/>
          </a:prstGeom>
          <a:noFill/>
          <a:ln w="0">
            <a:noFill/>
          </a:ln>
        </p:spPr>
        <p:style>
          <a:lnRef idx="0"/>
          <a:fillRef idx="0"/>
          <a:effectRef idx="0"/>
          <a:fontRef idx="minor"/>
        </p:style>
        <p:txBody>
          <a:bodyPr lIns="0" rIns="0" tIns="0" bIns="0" anchor="t">
            <a:spAutoFit/>
          </a:bodyPr>
          <a:p>
            <a:pPr>
              <a:lnSpc>
                <a:spcPct val="100000"/>
              </a:lnSpc>
              <a:spcAft>
                <a:spcPts val="601"/>
              </a:spcAft>
              <a:buNone/>
              <a:tabLst>
                <a:tab algn="l" pos="0"/>
              </a:tabLst>
            </a:pPr>
            <a:r>
              <a:rPr b="0" lang="en" sz="1800" spc="-1" strike="noStrike">
                <a:solidFill>
                  <a:srgbClr val="00adeb"/>
                </a:solidFill>
                <a:latin typeface="Arial"/>
                <a:ea typeface="DejaVu Sans"/>
              </a:rPr>
              <a:t>Cache</a:t>
            </a:r>
            <a:endParaRPr b="0" lang="ru-RU" sz="1800" spc="-1" strike="noStrike">
              <a:latin typeface="Arial"/>
            </a:endParaRPr>
          </a:p>
        </p:txBody>
      </p:sp>
      <p:sp>
        <p:nvSpPr>
          <p:cNvPr id="576" name="Google Shape;173;g2f0e9265068_0_12"/>
          <p:cNvSpPr/>
          <p:nvPr/>
        </p:nvSpPr>
        <p:spPr>
          <a:xfrm>
            <a:off x="2307240" y="1520280"/>
            <a:ext cx="7572240" cy="4287600"/>
          </a:xfrm>
          <a:prstGeom prst="roundRect">
            <a:avLst>
              <a:gd name="adj" fmla="val 873"/>
            </a:avLst>
          </a:prstGeom>
          <a:blipFill rotWithShape="0">
            <a:blip r:embed="rId1"/>
            <a:srcRect/>
            <a:stretch/>
          </a:blipFill>
          <a:ln w="0">
            <a:noFill/>
          </a:ln>
        </p:spPr>
        <p:style>
          <a:lnRef idx="0"/>
          <a:fillRef idx="0"/>
          <a:effectRef idx="0"/>
          <a:fontRef idx="minor"/>
        </p:style>
      </p:sp>
      <p:pic>
        <p:nvPicPr>
          <p:cNvPr id="577" name="Рисунок 12" descr=""/>
          <p:cNvPicPr/>
          <p:nvPr/>
        </p:nvPicPr>
        <p:blipFill>
          <a:blip r:embed="rId2"/>
          <a:srcRect l="-1871" t="-2267" r="-1808" b="-1009"/>
          <a:stretch/>
        </p:blipFill>
        <p:spPr>
          <a:xfrm>
            <a:off x="2143080" y="1069560"/>
            <a:ext cx="7895160" cy="4806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sp>
        <p:nvSpPr>
          <p:cNvPr id="579"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Типовые сценарии</a:t>
            </a:r>
            <a:endParaRPr b="0" lang="ru-RU" sz="4400" spc="-1" strike="noStrike">
              <a:latin typeface="Arial"/>
            </a:endParaRPr>
          </a:p>
        </p:txBody>
      </p:sp>
      <p:sp>
        <p:nvSpPr>
          <p:cNvPr id="580" name="PlaceHolder 2"/>
          <p:cNvSpPr>
            <a:spLocks noGrp="1"/>
          </p:cNvSpPr>
          <p:nvPr>
            <p:ph/>
          </p:nvPr>
        </p:nvSpPr>
        <p:spPr>
          <a:xfrm>
            <a:off x="432720" y="1167840"/>
            <a:ext cx="9615600" cy="38869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Session Storage</a:t>
            </a:r>
            <a:endParaRPr b="0" lang="ru-RU" sz="1800" spc="-1" strike="noStrike">
              <a:latin typeface="Arial"/>
            </a:endParaRPr>
          </a:p>
        </p:txBody>
      </p:sp>
      <p:sp>
        <p:nvSpPr>
          <p:cNvPr id="581" name="Скругленный прямоугольник 4"/>
          <p:cNvSpPr/>
          <p:nvPr/>
        </p:nvSpPr>
        <p:spPr>
          <a:xfrm>
            <a:off x="2656800" y="3701880"/>
            <a:ext cx="1694880" cy="378360"/>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1100" spc="-1" strike="noStrike">
                <a:solidFill>
                  <a:srgbClr val="ffffff"/>
                </a:solidFill>
                <a:latin typeface="Arial"/>
                <a:ea typeface="Arial"/>
              </a:rPr>
              <a:t>User Servise</a:t>
            </a:r>
            <a:endParaRPr b="0" lang="ru-RU" sz="1100" spc="-1" strike="noStrike">
              <a:latin typeface="Arial"/>
            </a:endParaRPr>
          </a:p>
        </p:txBody>
      </p:sp>
      <p:sp>
        <p:nvSpPr>
          <p:cNvPr id="582" name="Скругленный прямоугольник 6"/>
          <p:cNvSpPr/>
          <p:nvPr/>
        </p:nvSpPr>
        <p:spPr>
          <a:xfrm>
            <a:off x="5200920" y="3306960"/>
            <a:ext cx="1694880" cy="378360"/>
          </a:xfrm>
          <a:prstGeom prst="roundRect">
            <a:avLst>
              <a:gd name="adj" fmla="val 5000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1200" spc="-1" strike="noStrike">
                <a:solidFill>
                  <a:srgbClr val="ffffff"/>
                </a:solidFill>
                <a:latin typeface="Arial"/>
                <a:ea typeface="Arial"/>
              </a:rPr>
              <a:t>API Gateway</a:t>
            </a:r>
            <a:endParaRPr b="0" lang="ru-RU" sz="1200" spc="-1" strike="noStrike">
              <a:latin typeface="Arial"/>
            </a:endParaRPr>
          </a:p>
        </p:txBody>
      </p:sp>
      <p:sp>
        <p:nvSpPr>
          <p:cNvPr id="583" name="Скругленный прямоугольник 7"/>
          <p:cNvSpPr/>
          <p:nvPr/>
        </p:nvSpPr>
        <p:spPr>
          <a:xfrm>
            <a:off x="7601040" y="3701880"/>
            <a:ext cx="1694880" cy="378360"/>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1100" spc="-1" strike="noStrike">
                <a:solidFill>
                  <a:srgbClr val="ffffff"/>
                </a:solidFill>
                <a:latin typeface="Arial"/>
                <a:ea typeface="Arial"/>
              </a:rPr>
              <a:t>Shopping Cart Servise</a:t>
            </a:r>
            <a:endParaRPr b="0" lang="ru-RU" sz="1100" spc="-1" strike="noStrike">
              <a:latin typeface="Arial"/>
            </a:endParaRPr>
          </a:p>
        </p:txBody>
      </p:sp>
      <p:sp>
        <p:nvSpPr>
          <p:cNvPr id="584" name="Скругленный прямоугольник 8"/>
          <p:cNvSpPr/>
          <p:nvPr/>
        </p:nvSpPr>
        <p:spPr>
          <a:xfrm>
            <a:off x="5201280" y="1928880"/>
            <a:ext cx="1694880" cy="1110960"/>
          </a:xfrm>
          <a:prstGeom prst="roundRect">
            <a:avLst>
              <a:gd name="adj" fmla="val 6093"/>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t">
            <a:noAutofit/>
          </a:bodyPr>
          <a:p>
            <a:pPr algn="ctr">
              <a:lnSpc>
                <a:spcPct val="100000"/>
              </a:lnSpc>
              <a:buNone/>
            </a:pPr>
            <a:r>
              <a:rPr b="1" lang="en-US" sz="1100" spc="-1" strike="noStrike">
                <a:solidFill>
                  <a:srgbClr val="ffffff"/>
                </a:solidFill>
                <a:latin typeface="Arial"/>
                <a:ea typeface="Arial"/>
              </a:rPr>
              <a:t>Client</a:t>
            </a:r>
            <a:endParaRPr b="0" lang="ru-RU" sz="1100" spc="-1" strike="noStrike">
              <a:latin typeface="Arial"/>
            </a:endParaRPr>
          </a:p>
        </p:txBody>
      </p:sp>
      <p:pic>
        <p:nvPicPr>
          <p:cNvPr id="585" name="Рисунок 9" descr=""/>
          <p:cNvPicPr/>
          <p:nvPr/>
        </p:nvPicPr>
        <p:blipFill>
          <a:blip r:embed="rId1"/>
          <a:stretch/>
        </p:blipFill>
        <p:spPr>
          <a:xfrm>
            <a:off x="5616360" y="2243520"/>
            <a:ext cx="439200" cy="439200"/>
          </a:xfrm>
          <a:prstGeom prst="rect">
            <a:avLst/>
          </a:prstGeom>
          <a:ln w="0">
            <a:noFill/>
          </a:ln>
        </p:spPr>
      </p:pic>
      <p:pic>
        <p:nvPicPr>
          <p:cNvPr id="586" name="Рисунок 10" descr=""/>
          <p:cNvPicPr/>
          <p:nvPr/>
        </p:nvPicPr>
        <p:blipFill>
          <a:blip r:embed="rId2"/>
          <a:stretch/>
        </p:blipFill>
        <p:spPr>
          <a:xfrm>
            <a:off x="6098040" y="2274120"/>
            <a:ext cx="383040" cy="383040"/>
          </a:xfrm>
          <a:prstGeom prst="rect">
            <a:avLst/>
          </a:prstGeom>
          <a:ln w="0">
            <a:noFill/>
          </a:ln>
        </p:spPr>
      </p:pic>
      <p:sp>
        <p:nvSpPr>
          <p:cNvPr id="587" name="Скругленный прямоугольник 12"/>
          <p:cNvSpPr/>
          <p:nvPr/>
        </p:nvSpPr>
        <p:spPr>
          <a:xfrm>
            <a:off x="5269680" y="2718720"/>
            <a:ext cx="1558080" cy="244800"/>
          </a:xfrm>
          <a:prstGeom prst="roundRect">
            <a:avLst>
              <a:gd name="adj" fmla="val 24451"/>
            </a:avLst>
          </a:prstGeom>
          <a:solidFill>
            <a:schemeClr val="tx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050" spc="-1" strike="noStrike">
                <a:solidFill>
                  <a:srgbClr val="ffffff"/>
                </a:solidFill>
                <a:latin typeface="Arial"/>
                <a:ea typeface="Arial"/>
              </a:rPr>
              <a:t>Session ID</a:t>
            </a:r>
            <a:endParaRPr b="0" lang="ru-RU" sz="1050" spc="-1" strike="noStrike">
              <a:latin typeface="Arial"/>
            </a:endParaRPr>
          </a:p>
        </p:txBody>
      </p:sp>
      <p:sp>
        <p:nvSpPr>
          <p:cNvPr id="588" name="Скругленный прямоугольник 16"/>
          <p:cNvSpPr/>
          <p:nvPr/>
        </p:nvSpPr>
        <p:spPr>
          <a:xfrm>
            <a:off x="5200920" y="3935880"/>
            <a:ext cx="1694880" cy="1690920"/>
          </a:xfrm>
          <a:prstGeom prst="roundRect">
            <a:avLst>
              <a:gd name="adj" fmla="val 4260"/>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t">
            <a:noAutofit/>
          </a:bodyPr>
          <a:p>
            <a:pPr algn="ctr">
              <a:lnSpc>
                <a:spcPct val="100000"/>
              </a:lnSpc>
              <a:buNone/>
            </a:pPr>
            <a:r>
              <a:rPr b="1" lang="en-US" sz="1100" spc="-1" strike="noStrike">
                <a:solidFill>
                  <a:srgbClr val="ffffff"/>
                </a:solidFill>
                <a:latin typeface="Arial"/>
                <a:ea typeface="Arial"/>
              </a:rPr>
              <a:t>Session Store</a:t>
            </a:r>
            <a:endParaRPr b="0" lang="ru-RU" sz="1100" spc="-1" strike="noStrike">
              <a:latin typeface="Arial"/>
            </a:endParaRPr>
          </a:p>
        </p:txBody>
      </p:sp>
      <p:sp>
        <p:nvSpPr>
          <p:cNvPr id="589" name="Скругленный прямоугольник 18"/>
          <p:cNvSpPr/>
          <p:nvPr/>
        </p:nvSpPr>
        <p:spPr>
          <a:xfrm>
            <a:off x="5269320" y="4725720"/>
            <a:ext cx="1558080" cy="2448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p:style>
        <p:txBody>
          <a:bodyPr lIns="90000" rIns="90000" tIns="173520" bIns="173520" anchor="ctr">
            <a:noAutofit/>
          </a:bodyPr>
          <a:p>
            <a:pPr algn="ctr">
              <a:lnSpc>
                <a:spcPct val="100000"/>
              </a:lnSpc>
              <a:buNone/>
            </a:pPr>
            <a:r>
              <a:rPr b="0" lang="en-US" sz="1050" spc="-1" strike="noStrike">
                <a:solidFill>
                  <a:srgbClr val="ffffff"/>
                </a:solidFill>
                <a:latin typeface="Arial"/>
                <a:ea typeface="Arial"/>
              </a:rPr>
              <a:t>Session 1</a:t>
            </a:r>
            <a:endParaRPr b="0" lang="ru-RU" sz="1050" spc="-1" strike="noStrike">
              <a:latin typeface="Arial"/>
            </a:endParaRPr>
          </a:p>
        </p:txBody>
      </p:sp>
      <p:sp>
        <p:nvSpPr>
          <p:cNvPr id="590" name="Скругленный прямоугольник 23"/>
          <p:cNvSpPr/>
          <p:nvPr/>
        </p:nvSpPr>
        <p:spPr>
          <a:xfrm>
            <a:off x="5269320" y="5015520"/>
            <a:ext cx="1558080" cy="2448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173520" bIns="173520" anchor="ctr">
            <a:noAutofit/>
          </a:bodyPr>
          <a:p>
            <a:pPr algn="ctr">
              <a:lnSpc>
                <a:spcPct val="100000"/>
              </a:lnSpc>
              <a:buNone/>
            </a:pPr>
            <a:r>
              <a:rPr b="0" lang="en-US" sz="1050" spc="-1" strike="noStrike">
                <a:solidFill>
                  <a:srgbClr val="02162c"/>
                </a:solidFill>
                <a:latin typeface="Arial"/>
                <a:ea typeface="Arial"/>
              </a:rPr>
              <a:t>Session 2</a:t>
            </a:r>
            <a:endParaRPr b="0" lang="ru-RU" sz="1050" spc="-1" strike="noStrike">
              <a:latin typeface="Arial"/>
            </a:endParaRPr>
          </a:p>
        </p:txBody>
      </p:sp>
      <p:sp>
        <p:nvSpPr>
          <p:cNvPr id="591" name="Скругленный прямоугольник 24"/>
          <p:cNvSpPr/>
          <p:nvPr/>
        </p:nvSpPr>
        <p:spPr>
          <a:xfrm>
            <a:off x="5269320" y="5310000"/>
            <a:ext cx="1558080" cy="2448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173520" bIns="173520" anchor="ctr">
            <a:noAutofit/>
          </a:bodyPr>
          <a:p>
            <a:pPr algn="ctr">
              <a:lnSpc>
                <a:spcPct val="100000"/>
              </a:lnSpc>
              <a:buNone/>
            </a:pPr>
            <a:r>
              <a:rPr b="0" lang="en-US" sz="1050" spc="-1" strike="noStrike">
                <a:solidFill>
                  <a:srgbClr val="02162c"/>
                </a:solidFill>
                <a:latin typeface="Arial"/>
                <a:ea typeface="Arial"/>
              </a:rPr>
              <a:t>Session </a:t>
            </a:r>
            <a:r>
              <a:rPr b="0" lang="ru-RU" sz="1050" spc="-1" strike="noStrike">
                <a:solidFill>
                  <a:srgbClr val="02162c"/>
                </a:solidFill>
                <a:latin typeface="Arial"/>
                <a:ea typeface="Arial"/>
              </a:rPr>
              <a:t>3</a:t>
            </a:r>
            <a:endParaRPr b="0" lang="ru-RU" sz="1050" spc="-1" strike="noStrike">
              <a:latin typeface="Arial"/>
            </a:endParaRPr>
          </a:p>
        </p:txBody>
      </p:sp>
      <p:pic>
        <p:nvPicPr>
          <p:cNvPr id="592" name="Рисунок 21" descr=""/>
          <p:cNvPicPr/>
          <p:nvPr/>
        </p:nvPicPr>
        <p:blipFill>
          <a:blip r:embed="rId3"/>
          <a:stretch/>
        </p:blipFill>
        <p:spPr>
          <a:xfrm>
            <a:off x="5492880" y="4096440"/>
            <a:ext cx="1110600" cy="740160"/>
          </a:xfrm>
          <a:prstGeom prst="rect">
            <a:avLst/>
          </a:prstGeom>
          <a:ln w="0">
            <a:noFill/>
          </a:ln>
        </p:spPr>
      </p:pic>
      <p:sp>
        <p:nvSpPr>
          <p:cNvPr id="593" name="Прямая со стрелкой 27"/>
          <p:cNvSpPr/>
          <p:nvPr/>
        </p:nvSpPr>
        <p:spPr>
          <a:xfrm flipH="1">
            <a:off x="6047280" y="3040560"/>
            <a:ext cx="360" cy="265680"/>
          </a:xfrm>
          <a:custGeom>
            <a:avLst/>
            <a:gdLst/>
            <a:ahLst/>
            <a:rect l="l" t="t" r="r" b="b"/>
            <a:pathLst>
              <a:path w="21600" h="21600">
                <a:moveTo>
                  <a:pt x="0" y="0"/>
                </a:moveTo>
                <a:lnTo>
                  <a:pt x="21600" y="21600"/>
                </a:lnTo>
              </a:path>
            </a:pathLst>
          </a:custGeom>
          <a:noFill/>
          <a:ln w="15875">
            <a:solidFill>
              <a:srgbClr val="00adeb"/>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594" name="Соединительная линия уступом 29"/>
          <p:cNvSpPr/>
          <p:nvPr/>
        </p:nvSpPr>
        <p:spPr>
          <a:xfrm flipV="1" rot="10800000">
            <a:off x="3505320" y="3496680"/>
            <a:ext cx="1695600" cy="204480"/>
          </a:xfrm>
          <a:prstGeom prst="bentConnector2">
            <a:avLst/>
          </a:prstGeom>
          <a:noFill/>
          <a:ln w="15875">
            <a:solidFill>
              <a:srgbClr val="00adeb"/>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595" name="Соединительная линия уступом 31"/>
          <p:cNvSpPr/>
          <p:nvPr/>
        </p:nvSpPr>
        <p:spPr>
          <a:xfrm>
            <a:off x="6896520" y="3496680"/>
            <a:ext cx="1551600" cy="204480"/>
          </a:xfrm>
          <a:prstGeom prst="bentConnector2">
            <a:avLst/>
          </a:prstGeom>
          <a:noFill/>
          <a:ln w="15875">
            <a:solidFill>
              <a:srgbClr val="00adeb"/>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596" name="Соединительная линия уступом 33"/>
          <p:cNvSpPr/>
          <p:nvPr/>
        </p:nvSpPr>
        <p:spPr>
          <a:xfrm flipV="1">
            <a:off x="6896520" y="4080240"/>
            <a:ext cx="1551600" cy="700200"/>
          </a:xfrm>
          <a:prstGeom prst="bentConnector2">
            <a:avLst/>
          </a:prstGeom>
          <a:noFill/>
          <a:ln w="15875">
            <a:solidFill>
              <a:srgbClr val="00adeb"/>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597" name="Соединительная линия уступом 35"/>
          <p:cNvSpPr/>
          <p:nvPr/>
        </p:nvSpPr>
        <p:spPr>
          <a:xfrm rot="10800000">
            <a:off x="3505320" y="4081680"/>
            <a:ext cx="1695600" cy="700200"/>
          </a:xfrm>
          <a:prstGeom prst="bentConnector2">
            <a:avLst/>
          </a:prstGeom>
          <a:noFill/>
          <a:ln w="15875">
            <a:solidFill>
              <a:srgbClr val="00adeb"/>
            </a:solidFill>
            <a:headEnd len="med" type="triangle" w="me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sp>
        <p:nvSpPr>
          <p:cNvPr id="599"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Типовые сценарии</a:t>
            </a:r>
            <a:endParaRPr b="0" lang="ru-RU" sz="4400" spc="-1" strike="noStrike">
              <a:latin typeface="Arial"/>
            </a:endParaRPr>
          </a:p>
        </p:txBody>
      </p:sp>
      <p:sp>
        <p:nvSpPr>
          <p:cNvPr id="600" name="PlaceHolder 2"/>
          <p:cNvSpPr>
            <a:spLocks noGrp="1"/>
          </p:cNvSpPr>
          <p:nvPr>
            <p:ph/>
          </p:nvPr>
        </p:nvSpPr>
        <p:spPr>
          <a:xfrm>
            <a:off x="432720" y="1167840"/>
            <a:ext cx="9615600" cy="38869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Distributed lock</a:t>
            </a:r>
            <a:endParaRPr b="0" lang="ru-RU" sz="1800" spc="-1" strike="noStrike">
              <a:latin typeface="Arial"/>
            </a:endParaRPr>
          </a:p>
        </p:txBody>
      </p:sp>
      <p:grpSp>
        <p:nvGrpSpPr>
          <p:cNvPr id="601" name="Группа 34"/>
          <p:cNvGrpSpPr/>
          <p:nvPr/>
        </p:nvGrpSpPr>
        <p:grpSpPr>
          <a:xfrm>
            <a:off x="1182240" y="2789280"/>
            <a:ext cx="9826920" cy="1977480"/>
            <a:chOff x="1182240" y="2789280"/>
            <a:chExt cx="9826920" cy="1977480"/>
          </a:xfrm>
        </p:grpSpPr>
        <p:sp>
          <p:nvSpPr>
            <p:cNvPr id="602" name="Скругленный прямоугольник 5"/>
            <p:cNvSpPr/>
            <p:nvPr/>
          </p:nvSpPr>
          <p:spPr>
            <a:xfrm>
              <a:off x="1182240" y="3954240"/>
              <a:ext cx="1829160" cy="812520"/>
            </a:xfrm>
            <a:prstGeom prst="roundRect">
              <a:avLst>
                <a:gd name="adj" fmla="val 11893"/>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Servise 2</a:t>
              </a:r>
              <a:endParaRPr b="0" lang="ru-RU" sz="1800" spc="-1" strike="noStrike">
                <a:latin typeface="Arial"/>
              </a:endParaRPr>
            </a:p>
          </p:txBody>
        </p:sp>
        <p:sp>
          <p:nvSpPr>
            <p:cNvPr id="603" name="Скругленный прямоугольник 15"/>
            <p:cNvSpPr/>
            <p:nvPr/>
          </p:nvSpPr>
          <p:spPr>
            <a:xfrm>
              <a:off x="1182240" y="2789280"/>
              <a:ext cx="1829160" cy="812520"/>
            </a:xfrm>
            <a:prstGeom prst="roundRect">
              <a:avLst>
                <a:gd name="adj" fmla="val 11893"/>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Servise 1</a:t>
              </a:r>
              <a:endParaRPr b="0" lang="ru-RU" sz="1800" spc="-1" strike="noStrike">
                <a:latin typeface="Arial"/>
              </a:endParaRPr>
            </a:p>
          </p:txBody>
        </p:sp>
        <p:sp>
          <p:nvSpPr>
            <p:cNvPr id="604" name="Магнитный диск 21"/>
            <p:cNvSpPr/>
            <p:nvPr/>
          </p:nvSpPr>
          <p:spPr>
            <a:xfrm>
              <a:off x="9180000" y="2789280"/>
              <a:ext cx="1829160" cy="1977480"/>
            </a:xfrm>
            <a:prstGeom prst="flowChartMagneticDisk">
              <a:avLst/>
            </a:prstGeom>
            <a:solidFill>
              <a:schemeClr val="bg2"/>
            </a:solidFill>
            <a:ln>
              <a:solidFill>
                <a:srgbClr val="262626"/>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Shared</a:t>
              </a:r>
              <a:br>
                <a:rPr sz="1800"/>
              </a:br>
              <a:r>
                <a:rPr b="0" lang="en-US" sz="1800" spc="-1" strike="noStrike">
                  <a:solidFill>
                    <a:srgbClr val="ffffff"/>
                  </a:solidFill>
                  <a:latin typeface="Arial"/>
                  <a:ea typeface="Arial"/>
                </a:rPr>
                <a:t>resource</a:t>
              </a:r>
              <a:endParaRPr b="0" lang="ru-RU" sz="1800" spc="-1" strike="noStrike">
                <a:latin typeface="Arial"/>
              </a:endParaRPr>
            </a:p>
          </p:txBody>
        </p:sp>
        <p:grpSp>
          <p:nvGrpSpPr>
            <p:cNvPr id="605" name="Группа 24"/>
            <p:cNvGrpSpPr/>
            <p:nvPr/>
          </p:nvGrpSpPr>
          <p:grpSpPr>
            <a:xfrm>
              <a:off x="3634200" y="3313800"/>
              <a:ext cx="4923000" cy="942480"/>
              <a:chOff x="3634200" y="3313800"/>
              <a:chExt cx="4923000" cy="942480"/>
            </a:xfrm>
          </p:grpSpPr>
          <p:sp>
            <p:nvSpPr>
              <p:cNvPr id="606" name="Скругленный прямоугольник 20"/>
              <p:cNvSpPr/>
              <p:nvPr/>
            </p:nvSpPr>
            <p:spPr>
              <a:xfrm>
                <a:off x="3634200" y="3365280"/>
                <a:ext cx="4923000" cy="812520"/>
              </a:xfrm>
              <a:prstGeom prst="roundRect">
                <a:avLst>
                  <a:gd name="adj" fmla="val 11893"/>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1008000" rIns="90000" tIns="45000" bIns="45000" anchor="ctr">
                <a:noAutofit/>
              </a:bodyPr>
              <a:p>
                <a:pPr>
                  <a:lnSpc>
                    <a:spcPct val="100000"/>
                  </a:lnSpc>
                  <a:buNone/>
                </a:pPr>
                <a:r>
                  <a:rPr b="0" lang="en-US" sz="1800" spc="-1" strike="noStrike">
                    <a:solidFill>
                      <a:srgbClr val="ffffff"/>
                    </a:solidFill>
                    <a:latin typeface="Arial"/>
                    <a:ea typeface="Arial"/>
                  </a:rPr>
                  <a:t>Distributed lock</a:t>
                </a:r>
                <a:endParaRPr b="0" lang="ru-RU" sz="1800" spc="-1" strike="noStrike">
                  <a:latin typeface="Arial"/>
                </a:endParaRPr>
              </a:p>
            </p:txBody>
          </p:sp>
          <p:pic>
            <p:nvPicPr>
              <p:cNvPr id="607" name="Рисунок 23" descr=""/>
              <p:cNvPicPr/>
              <p:nvPr/>
            </p:nvPicPr>
            <p:blipFill>
              <a:blip r:embed="rId1"/>
              <a:stretch/>
            </p:blipFill>
            <p:spPr>
              <a:xfrm>
                <a:off x="6228360" y="3313800"/>
                <a:ext cx="1414440" cy="942480"/>
              </a:xfrm>
              <a:prstGeom prst="rect">
                <a:avLst/>
              </a:prstGeom>
              <a:ln w="0">
                <a:noFill/>
              </a:ln>
            </p:spPr>
          </p:pic>
        </p:grpSp>
        <p:sp>
          <p:nvSpPr>
            <p:cNvPr id="608" name="Прямая со стрелкой 27"/>
            <p:cNvSpPr/>
            <p:nvPr/>
          </p:nvSpPr>
          <p:spPr>
            <a:xfrm>
              <a:off x="3012120" y="3195720"/>
              <a:ext cx="621360" cy="57564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609" name="Прямая со стрелкой 29"/>
            <p:cNvSpPr/>
            <p:nvPr/>
          </p:nvSpPr>
          <p:spPr>
            <a:xfrm flipV="1">
              <a:off x="3012120" y="3771360"/>
              <a:ext cx="621360" cy="58788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610" name="Прямая со стрелкой 31"/>
            <p:cNvSpPr/>
            <p:nvPr/>
          </p:nvSpPr>
          <p:spPr>
            <a:xfrm>
              <a:off x="8557920" y="3772080"/>
              <a:ext cx="621360" cy="540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sp>
        <p:nvSpPr>
          <p:cNvPr id="612"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Типовые сценарии</a:t>
            </a:r>
            <a:endParaRPr b="0" lang="ru-RU" sz="4400" spc="-1" strike="noStrike">
              <a:latin typeface="Arial"/>
            </a:endParaRPr>
          </a:p>
        </p:txBody>
      </p:sp>
      <p:sp>
        <p:nvSpPr>
          <p:cNvPr id="613" name="PlaceHolder 2"/>
          <p:cNvSpPr>
            <a:spLocks noGrp="1"/>
          </p:cNvSpPr>
          <p:nvPr>
            <p:ph/>
          </p:nvPr>
        </p:nvSpPr>
        <p:spPr>
          <a:xfrm>
            <a:off x="432720" y="1167840"/>
            <a:ext cx="9615600" cy="38869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Distributed lock</a:t>
            </a:r>
            <a:endParaRPr b="0" lang="ru-RU" sz="1800" spc="-1" strike="noStrike">
              <a:latin typeface="Arial"/>
            </a:endParaRPr>
          </a:p>
        </p:txBody>
      </p:sp>
      <p:grpSp>
        <p:nvGrpSpPr>
          <p:cNvPr id="614" name="Группа 51"/>
          <p:cNvGrpSpPr/>
          <p:nvPr/>
        </p:nvGrpSpPr>
        <p:grpSpPr>
          <a:xfrm>
            <a:off x="832320" y="2480760"/>
            <a:ext cx="10526760" cy="2594160"/>
            <a:chOff x="832320" y="2480760"/>
            <a:chExt cx="10526760" cy="2594160"/>
          </a:xfrm>
        </p:grpSpPr>
        <p:sp>
          <p:nvSpPr>
            <p:cNvPr id="615" name="Скругленный прямоугольник 5"/>
            <p:cNvSpPr/>
            <p:nvPr/>
          </p:nvSpPr>
          <p:spPr>
            <a:xfrm>
              <a:off x="832320" y="3190320"/>
              <a:ext cx="1829160" cy="812520"/>
            </a:xfrm>
            <a:prstGeom prst="roundRect">
              <a:avLst>
                <a:gd name="adj" fmla="val 11893"/>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User</a:t>
              </a:r>
              <a:endParaRPr b="0" lang="ru-RU" sz="1800" spc="-1" strike="noStrike">
                <a:latin typeface="Arial"/>
              </a:endParaRPr>
            </a:p>
          </p:txBody>
        </p:sp>
        <p:sp>
          <p:nvSpPr>
            <p:cNvPr id="616" name="Скругленный прямоугольник 13"/>
            <p:cNvSpPr/>
            <p:nvPr/>
          </p:nvSpPr>
          <p:spPr>
            <a:xfrm>
              <a:off x="3290760" y="2480760"/>
              <a:ext cx="1829160" cy="2231640"/>
            </a:xfrm>
            <a:prstGeom prst="roundRect">
              <a:avLst>
                <a:gd name="adj" fmla="val 5166"/>
              </a:avLst>
            </a:prstGeom>
            <a:solidFill>
              <a:schemeClr val="bg2"/>
            </a:solidFill>
            <a:ln>
              <a:noFill/>
            </a:ln>
          </p:spPr>
          <p:style>
            <a:lnRef idx="2">
              <a:schemeClr val="accent1">
                <a:shade val="15000"/>
              </a:schemeClr>
            </a:lnRef>
            <a:fillRef idx="1">
              <a:schemeClr val="accent1"/>
            </a:fillRef>
            <a:effectRef idx="0">
              <a:schemeClr val="accent1"/>
            </a:effectRef>
            <a:fontRef idx="minor"/>
          </p:style>
        </p:sp>
        <p:grpSp>
          <p:nvGrpSpPr>
            <p:cNvPr id="617" name="Группа 32"/>
            <p:cNvGrpSpPr/>
            <p:nvPr/>
          </p:nvGrpSpPr>
          <p:grpSpPr>
            <a:xfrm>
              <a:off x="3700080" y="2949840"/>
              <a:ext cx="1010520" cy="1293480"/>
              <a:chOff x="3700080" y="2949840"/>
              <a:chExt cx="1010520" cy="1293480"/>
            </a:xfrm>
          </p:grpSpPr>
          <p:grpSp>
            <p:nvGrpSpPr>
              <p:cNvPr id="618" name="Группа 20"/>
              <p:cNvGrpSpPr/>
              <p:nvPr/>
            </p:nvGrpSpPr>
            <p:grpSpPr>
              <a:xfrm>
                <a:off x="3700080" y="2949840"/>
                <a:ext cx="1010520" cy="355680"/>
                <a:chOff x="3700080" y="2949840"/>
                <a:chExt cx="1010520" cy="355680"/>
              </a:xfrm>
            </p:grpSpPr>
            <p:sp>
              <p:nvSpPr>
                <p:cNvPr id="619" name="Прямоугольник 16"/>
                <p:cNvSpPr/>
                <p:nvPr/>
              </p:nvSpPr>
              <p:spPr>
                <a:xfrm>
                  <a:off x="3700080" y="2949840"/>
                  <a:ext cx="1010520" cy="355680"/>
                </a:xfrm>
                <a:prstGeom prst="rect">
                  <a:avLst/>
                </a:prstGeom>
                <a:noFill/>
                <a:ln w="19050">
                  <a:solidFill>
                    <a:srgbClr val="ffffff"/>
                  </a:solidFill>
                </a:ln>
              </p:spPr>
              <p:style>
                <a:lnRef idx="2">
                  <a:schemeClr val="accent1">
                    <a:shade val="15000"/>
                  </a:schemeClr>
                </a:lnRef>
                <a:fillRef idx="1">
                  <a:schemeClr val="accent1"/>
                </a:fillRef>
                <a:effectRef idx="0">
                  <a:schemeClr val="accent1"/>
                </a:effectRef>
                <a:fontRef idx="minor"/>
              </p:style>
            </p:sp>
            <p:sp>
              <p:nvSpPr>
                <p:cNvPr id="620" name="Прямая соединительная линия 18"/>
                <p:cNvSpPr/>
                <p:nvPr/>
              </p:nvSpPr>
              <p:spPr>
                <a:xfrm>
                  <a:off x="3816000" y="3130560"/>
                  <a:ext cx="520920" cy="360"/>
                </a:xfrm>
                <a:prstGeom prst="line">
                  <a:avLst/>
                </a:prstGeom>
                <a:ln w="19050">
                  <a:solidFill>
                    <a:srgbClr val="ffffff"/>
                  </a:solidFill>
                </a:ln>
              </p:spPr>
              <p:style>
                <a:lnRef idx="1">
                  <a:schemeClr val="accent1"/>
                </a:lnRef>
                <a:fillRef idx="0">
                  <a:schemeClr val="accent1"/>
                </a:fillRef>
                <a:effectRef idx="0">
                  <a:schemeClr val="accent1"/>
                </a:effectRef>
                <a:fontRef idx="minor"/>
              </p:style>
            </p:sp>
            <p:sp>
              <p:nvSpPr>
                <p:cNvPr id="621" name="Овал 19"/>
                <p:cNvSpPr/>
                <p:nvPr/>
              </p:nvSpPr>
              <p:spPr>
                <a:xfrm>
                  <a:off x="4438440" y="3042720"/>
                  <a:ext cx="170280" cy="170280"/>
                </a:xfrm>
                <a:prstGeom prst="ellipse">
                  <a:avLst/>
                </a:prstGeom>
                <a:noFill/>
                <a:ln w="19050">
                  <a:solidFill>
                    <a:srgbClr val="ffffff"/>
                  </a:solidFill>
                </a:ln>
              </p:spPr>
              <p:style>
                <a:lnRef idx="2">
                  <a:schemeClr val="accent1">
                    <a:shade val="15000"/>
                  </a:schemeClr>
                </a:lnRef>
                <a:fillRef idx="1">
                  <a:schemeClr val="accent1"/>
                </a:fillRef>
                <a:effectRef idx="0">
                  <a:schemeClr val="accent1"/>
                </a:effectRef>
                <a:fontRef idx="minor"/>
              </p:style>
            </p:sp>
          </p:grpSp>
          <p:grpSp>
            <p:nvGrpSpPr>
              <p:cNvPr id="622" name="Группа 21"/>
              <p:cNvGrpSpPr/>
              <p:nvPr/>
            </p:nvGrpSpPr>
            <p:grpSpPr>
              <a:xfrm>
                <a:off x="3700080" y="3414240"/>
                <a:ext cx="1010520" cy="355680"/>
                <a:chOff x="3700080" y="3414240"/>
                <a:chExt cx="1010520" cy="355680"/>
              </a:xfrm>
            </p:grpSpPr>
            <p:sp>
              <p:nvSpPr>
                <p:cNvPr id="623" name="Прямоугольник 22"/>
                <p:cNvSpPr/>
                <p:nvPr/>
              </p:nvSpPr>
              <p:spPr>
                <a:xfrm>
                  <a:off x="3700080" y="3414240"/>
                  <a:ext cx="1010520" cy="355680"/>
                </a:xfrm>
                <a:prstGeom prst="rect">
                  <a:avLst/>
                </a:prstGeom>
                <a:noFill/>
                <a:ln w="19050">
                  <a:solidFill>
                    <a:srgbClr val="ffffff"/>
                  </a:solidFill>
                </a:ln>
              </p:spPr>
              <p:style>
                <a:lnRef idx="2">
                  <a:schemeClr val="accent1">
                    <a:shade val="15000"/>
                  </a:schemeClr>
                </a:lnRef>
                <a:fillRef idx="1">
                  <a:schemeClr val="accent1"/>
                </a:fillRef>
                <a:effectRef idx="0">
                  <a:schemeClr val="accent1"/>
                </a:effectRef>
                <a:fontRef idx="minor"/>
              </p:style>
            </p:sp>
            <p:sp>
              <p:nvSpPr>
                <p:cNvPr id="624" name="Прямая соединительная линия 23"/>
                <p:cNvSpPr/>
                <p:nvPr/>
              </p:nvSpPr>
              <p:spPr>
                <a:xfrm>
                  <a:off x="3816000" y="3594600"/>
                  <a:ext cx="520920" cy="360"/>
                </a:xfrm>
                <a:prstGeom prst="line">
                  <a:avLst/>
                </a:prstGeom>
                <a:ln w="19050">
                  <a:solidFill>
                    <a:srgbClr val="ffffff"/>
                  </a:solidFill>
                </a:ln>
              </p:spPr>
              <p:style>
                <a:lnRef idx="1">
                  <a:schemeClr val="accent1"/>
                </a:lnRef>
                <a:fillRef idx="0">
                  <a:schemeClr val="accent1"/>
                </a:fillRef>
                <a:effectRef idx="0">
                  <a:schemeClr val="accent1"/>
                </a:effectRef>
                <a:fontRef idx="minor"/>
              </p:style>
            </p:sp>
            <p:sp>
              <p:nvSpPr>
                <p:cNvPr id="625" name="Овал 24"/>
                <p:cNvSpPr/>
                <p:nvPr/>
              </p:nvSpPr>
              <p:spPr>
                <a:xfrm>
                  <a:off x="4438440" y="3506760"/>
                  <a:ext cx="170280" cy="170280"/>
                </a:xfrm>
                <a:prstGeom prst="ellipse">
                  <a:avLst/>
                </a:prstGeom>
                <a:noFill/>
                <a:ln w="19050">
                  <a:solidFill>
                    <a:srgbClr val="ffffff"/>
                  </a:solidFill>
                </a:ln>
              </p:spPr>
              <p:style>
                <a:lnRef idx="2">
                  <a:schemeClr val="accent1">
                    <a:shade val="15000"/>
                  </a:schemeClr>
                </a:lnRef>
                <a:fillRef idx="1">
                  <a:schemeClr val="accent1"/>
                </a:fillRef>
                <a:effectRef idx="0">
                  <a:schemeClr val="accent1"/>
                </a:effectRef>
                <a:fontRef idx="minor"/>
              </p:style>
            </p:sp>
          </p:grpSp>
          <p:grpSp>
            <p:nvGrpSpPr>
              <p:cNvPr id="626" name="Группа 25"/>
              <p:cNvGrpSpPr/>
              <p:nvPr/>
            </p:nvGrpSpPr>
            <p:grpSpPr>
              <a:xfrm>
                <a:off x="3700080" y="3887640"/>
                <a:ext cx="1010520" cy="355680"/>
                <a:chOff x="3700080" y="3887640"/>
                <a:chExt cx="1010520" cy="355680"/>
              </a:xfrm>
            </p:grpSpPr>
            <p:sp>
              <p:nvSpPr>
                <p:cNvPr id="627" name="Прямоугольник 26"/>
                <p:cNvSpPr/>
                <p:nvPr/>
              </p:nvSpPr>
              <p:spPr>
                <a:xfrm>
                  <a:off x="3700080" y="3887640"/>
                  <a:ext cx="1010520" cy="355680"/>
                </a:xfrm>
                <a:prstGeom prst="rect">
                  <a:avLst/>
                </a:prstGeom>
                <a:noFill/>
                <a:ln w="19050">
                  <a:solidFill>
                    <a:srgbClr val="ffffff"/>
                  </a:solidFill>
                </a:ln>
              </p:spPr>
              <p:style>
                <a:lnRef idx="2">
                  <a:schemeClr val="accent1">
                    <a:shade val="15000"/>
                  </a:schemeClr>
                </a:lnRef>
                <a:fillRef idx="1">
                  <a:schemeClr val="accent1"/>
                </a:fillRef>
                <a:effectRef idx="0">
                  <a:schemeClr val="accent1"/>
                </a:effectRef>
                <a:fontRef idx="minor"/>
              </p:style>
            </p:sp>
            <p:sp>
              <p:nvSpPr>
                <p:cNvPr id="628" name="Прямая соединительная линия 27"/>
                <p:cNvSpPr/>
                <p:nvPr/>
              </p:nvSpPr>
              <p:spPr>
                <a:xfrm>
                  <a:off x="3816000" y="4068360"/>
                  <a:ext cx="520920" cy="360"/>
                </a:xfrm>
                <a:prstGeom prst="line">
                  <a:avLst/>
                </a:prstGeom>
                <a:ln w="19050">
                  <a:solidFill>
                    <a:srgbClr val="ffffff"/>
                  </a:solidFill>
                </a:ln>
              </p:spPr>
              <p:style>
                <a:lnRef idx="1">
                  <a:schemeClr val="accent1"/>
                </a:lnRef>
                <a:fillRef idx="0">
                  <a:schemeClr val="accent1"/>
                </a:fillRef>
                <a:effectRef idx="0">
                  <a:schemeClr val="accent1"/>
                </a:effectRef>
                <a:fontRef idx="minor"/>
              </p:style>
            </p:sp>
            <p:sp>
              <p:nvSpPr>
                <p:cNvPr id="629" name="Овал 28"/>
                <p:cNvSpPr/>
                <p:nvPr/>
              </p:nvSpPr>
              <p:spPr>
                <a:xfrm>
                  <a:off x="4438440" y="3980520"/>
                  <a:ext cx="170280" cy="170280"/>
                </a:xfrm>
                <a:prstGeom prst="ellipse">
                  <a:avLst/>
                </a:prstGeom>
                <a:noFill/>
                <a:ln w="19050">
                  <a:solidFill>
                    <a:srgbClr val="ffffff"/>
                  </a:solidFill>
                </a:ln>
              </p:spPr>
              <p:style>
                <a:lnRef idx="2">
                  <a:schemeClr val="accent1">
                    <a:shade val="15000"/>
                  </a:schemeClr>
                </a:lnRef>
                <a:fillRef idx="1">
                  <a:schemeClr val="accent1"/>
                </a:fillRef>
                <a:effectRef idx="0">
                  <a:schemeClr val="accent1"/>
                </a:effectRef>
                <a:fontRef idx="minor"/>
              </p:style>
            </p:sp>
          </p:grpSp>
          <p:sp>
            <p:nvSpPr>
              <p:cNvPr id="630" name="Прямая соединительная линия 30"/>
              <p:cNvSpPr/>
              <p:nvPr/>
            </p:nvSpPr>
            <p:spPr>
              <a:xfrm>
                <a:off x="4205520" y="3306240"/>
                <a:ext cx="360" cy="107640"/>
              </a:xfrm>
              <a:prstGeom prst="line">
                <a:avLst/>
              </a:prstGeom>
              <a:ln w="19050">
                <a:solidFill>
                  <a:srgbClr val="ffffff"/>
                </a:solidFill>
              </a:ln>
            </p:spPr>
            <p:style>
              <a:lnRef idx="1">
                <a:schemeClr val="accent1"/>
              </a:lnRef>
              <a:fillRef idx="0">
                <a:schemeClr val="accent1"/>
              </a:fillRef>
              <a:effectRef idx="0">
                <a:schemeClr val="accent1"/>
              </a:effectRef>
              <a:fontRef idx="minor"/>
            </p:style>
          </p:sp>
          <p:sp>
            <p:nvSpPr>
              <p:cNvPr id="631" name="Прямая соединительная линия 31"/>
              <p:cNvSpPr/>
              <p:nvPr/>
            </p:nvSpPr>
            <p:spPr>
              <a:xfrm>
                <a:off x="4205520" y="3773520"/>
                <a:ext cx="360" cy="107640"/>
              </a:xfrm>
              <a:prstGeom prst="line">
                <a:avLst/>
              </a:prstGeom>
              <a:ln w="19050">
                <a:solidFill>
                  <a:srgbClr val="ffffff"/>
                </a:solidFill>
              </a:ln>
            </p:spPr>
            <p:style>
              <a:lnRef idx="1">
                <a:schemeClr val="accent1"/>
              </a:lnRef>
              <a:fillRef idx="0">
                <a:schemeClr val="accent1"/>
              </a:fillRef>
              <a:effectRef idx="0">
                <a:schemeClr val="accent1"/>
              </a:effectRef>
              <a:fontRef idx="minor"/>
            </p:style>
          </p:sp>
        </p:grpSp>
        <p:sp>
          <p:nvSpPr>
            <p:cNvPr id="632" name="Скругленный прямоугольник 33"/>
            <p:cNvSpPr/>
            <p:nvPr/>
          </p:nvSpPr>
          <p:spPr>
            <a:xfrm>
              <a:off x="5663880" y="3190320"/>
              <a:ext cx="1829160" cy="812520"/>
            </a:xfrm>
            <a:prstGeom prst="roundRect">
              <a:avLst>
                <a:gd name="adj" fmla="val 11893"/>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Rate limiter</a:t>
              </a:r>
              <a:endParaRPr b="0" lang="ru-RU" sz="1800" spc="-1" strike="noStrike">
                <a:latin typeface="Arial"/>
              </a:endParaRPr>
            </a:p>
          </p:txBody>
        </p:sp>
        <p:sp>
          <p:nvSpPr>
            <p:cNvPr id="633" name="Магнитный диск 35"/>
            <p:cNvSpPr/>
            <p:nvPr/>
          </p:nvSpPr>
          <p:spPr>
            <a:xfrm>
              <a:off x="9529920" y="3147480"/>
              <a:ext cx="1829160" cy="898200"/>
            </a:xfrm>
            <a:prstGeom prst="flowChartMagneticDisk">
              <a:avLst/>
            </a:prstGeom>
            <a:solidFill>
              <a:schemeClr val="bg2"/>
            </a:solidFill>
            <a:ln>
              <a:solidFill>
                <a:srgbClr val="262626"/>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Database</a:t>
              </a:r>
              <a:endParaRPr b="0" lang="ru-RU" sz="1800" spc="-1" strike="noStrike">
                <a:latin typeface="Arial"/>
              </a:endParaRPr>
            </a:p>
          </p:txBody>
        </p:sp>
        <p:sp>
          <p:nvSpPr>
            <p:cNvPr id="634" name="TextBox 36"/>
            <p:cNvSpPr/>
            <p:nvPr/>
          </p:nvSpPr>
          <p:spPr>
            <a:xfrm>
              <a:off x="3489120" y="482940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DejaVu Sans"/>
                </a:rPr>
                <a:t>Server</a:t>
              </a:r>
              <a:endParaRPr b="0" lang="ru-RU" sz="1800" spc="-1" strike="noStrike">
                <a:latin typeface="Arial"/>
              </a:endParaRPr>
            </a:p>
          </p:txBody>
        </p:sp>
        <p:sp>
          <p:nvSpPr>
            <p:cNvPr id="635" name="TextBox 39"/>
            <p:cNvSpPr/>
            <p:nvPr/>
          </p:nvSpPr>
          <p:spPr>
            <a:xfrm>
              <a:off x="5862240" y="410652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DejaVu Sans"/>
                </a:rPr>
                <a:t>Redis</a:t>
              </a:r>
              <a:endParaRPr b="0" lang="ru-RU" sz="1800" spc="-1" strike="noStrike">
                <a:latin typeface="Arial"/>
              </a:endParaRPr>
            </a:p>
          </p:txBody>
        </p:sp>
        <p:sp>
          <p:nvSpPr>
            <p:cNvPr id="636" name="Прямая со стрелкой 41"/>
            <p:cNvSpPr/>
            <p:nvPr/>
          </p:nvSpPr>
          <p:spPr>
            <a:xfrm>
              <a:off x="2648520" y="3592440"/>
              <a:ext cx="641520" cy="396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637" name="Прямая со стрелкой 43"/>
            <p:cNvSpPr/>
            <p:nvPr/>
          </p:nvSpPr>
          <p:spPr>
            <a:xfrm>
              <a:off x="7493760" y="3597120"/>
              <a:ext cx="2035440" cy="36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638" name="TextBox 47"/>
            <p:cNvSpPr/>
            <p:nvPr/>
          </p:nvSpPr>
          <p:spPr>
            <a:xfrm>
              <a:off x="7499520" y="3274560"/>
              <a:ext cx="202968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en-US" sz="1400" spc="-1" strike="noStrike">
                  <a:solidFill>
                    <a:srgbClr val="ffffff"/>
                  </a:solidFill>
                  <a:latin typeface="Arial"/>
                  <a:ea typeface="DejaVu Sans"/>
                </a:rPr>
                <a:t>allowed_rate_limit = 100</a:t>
              </a:r>
              <a:endParaRPr b="0" lang="ru-RU" sz="1400" spc="-1" strike="noStrike">
                <a:latin typeface="Arial"/>
              </a:endParaRPr>
            </a:p>
          </p:txBody>
        </p:sp>
        <p:sp>
          <p:nvSpPr>
            <p:cNvPr id="639" name="TextBox 48"/>
            <p:cNvSpPr/>
            <p:nvPr/>
          </p:nvSpPr>
          <p:spPr>
            <a:xfrm>
              <a:off x="7499520" y="3689280"/>
              <a:ext cx="202968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en-US" sz="1400" spc="-1" strike="noStrike">
                  <a:solidFill>
                    <a:srgbClr val="f47668"/>
                  </a:solidFill>
                  <a:latin typeface="Arial"/>
                  <a:ea typeface="DejaVu Sans"/>
                </a:rPr>
                <a:t>x rate limit</a:t>
              </a:r>
              <a:endParaRPr b="0" lang="ru-RU" sz="1400" spc="-1" strike="noStrike">
                <a:latin typeface="Arial"/>
              </a:endParaRPr>
            </a:p>
          </p:txBody>
        </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sp>
        <p:nvSpPr>
          <p:cNvPr id="641"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Типовые сценарии</a:t>
            </a:r>
            <a:endParaRPr b="0" lang="ru-RU" sz="4400" spc="-1" strike="noStrike">
              <a:latin typeface="Arial"/>
            </a:endParaRPr>
          </a:p>
        </p:txBody>
      </p:sp>
      <p:sp>
        <p:nvSpPr>
          <p:cNvPr id="642" name="PlaceHolder 2"/>
          <p:cNvSpPr>
            <a:spLocks noGrp="1"/>
          </p:cNvSpPr>
          <p:nvPr>
            <p:ph/>
          </p:nvPr>
        </p:nvSpPr>
        <p:spPr>
          <a:xfrm>
            <a:off x="432720" y="1167840"/>
            <a:ext cx="9615600" cy="38869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Leaderboard</a:t>
            </a:r>
            <a:endParaRPr b="0" lang="ru-RU" sz="1800" spc="-1" strike="noStrike">
              <a:latin typeface="Arial"/>
            </a:endParaRPr>
          </a:p>
        </p:txBody>
      </p:sp>
      <p:sp>
        <p:nvSpPr>
          <p:cNvPr id="643" name="Скругленный прямоугольник 4"/>
          <p:cNvSpPr/>
          <p:nvPr/>
        </p:nvSpPr>
        <p:spPr>
          <a:xfrm>
            <a:off x="1843200" y="2352600"/>
            <a:ext cx="2761920" cy="2758680"/>
          </a:xfrm>
          <a:prstGeom prst="roundRect">
            <a:avLst>
              <a:gd name="adj" fmla="val 5166"/>
            </a:avLst>
          </a:prstGeom>
          <a:solidFill>
            <a:schemeClr val="bg2">
              <a:alpha val="43000"/>
            </a:schemeClr>
          </a:solidFill>
          <a:ln>
            <a:solidFill>
              <a:srgbClr val="00adeb"/>
            </a:solidFill>
          </a:ln>
        </p:spPr>
        <p:style>
          <a:lnRef idx="2">
            <a:schemeClr val="accent1">
              <a:shade val="15000"/>
            </a:schemeClr>
          </a:lnRef>
          <a:fillRef idx="1">
            <a:schemeClr val="accent1"/>
          </a:fillRef>
          <a:effectRef idx="0">
            <a:schemeClr val="accent1"/>
          </a:effectRef>
          <a:fontRef idx="minor"/>
        </p:style>
        <p:txBody>
          <a:bodyPr lIns="90000" rIns="90000" tIns="612000" bIns="0" anchor="ctr">
            <a:noAutofit/>
          </a:bodyPr>
          <a:p>
            <a:pPr algn="ctr">
              <a:lnSpc>
                <a:spcPct val="100000"/>
              </a:lnSpc>
              <a:buNone/>
            </a:pPr>
            <a:r>
              <a:rPr b="0" lang="ru-RU" sz="2000" spc="-1" strike="noStrike">
                <a:solidFill>
                  <a:srgbClr val="ffffff"/>
                </a:solidFill>
                <a:latin typeface="Arial"/>
                <a:ea typeface="Arial"/>
              </a:rPr>
              <a:t>Топ-спикеры</a:t>
            </a:r>
            <a:r>
              <a:rPr b="0" lang="ru-RU" sz="2400" spc="-1" strike="noStrike">
                <a:solidFill>
                  <a:srgbClr val="ffffff"/>
                </a:solidFill>
                <a:latin typeface="Arial"/>
                <a:ea typeface="Arial"/>
              </a:rPr>
              <a:t> </a:t>
            </a:r>
            <a:endParaRPr b="0" lang="ru-RU" sz="2400" spc="-1" strike="noStrike">
              <a:latin typeface="Arial"/>
            </a:endParaRPr>
          </a:p>
        </p:txBody>
      </p:sp>
      <p:graphicFrame>
        <p:nvGraphicFramePr>
          <p:cNvPr id="644" name="Таблица 5"/>
          <p:cNvGraphicFramePr/>
          <p:nvPr/>
        </p:nvGraphicFramePr>
        <p:xfrm>
          <a:off x="6842160" y="2413080"/>
          <a:ext cx="3506040" cy="2671200"/>
        </p:xfrm>
        <a:graphic>
          <a:graphicData uri="http://schemas.openxmlformats.org/drawingml/2006/table">
            <a:tbl>
              <a:tblPr/>
              <a:tblGrid>
                <a:gridCol w="1753200"/>
                <a:gridCol w="1753200"/>
              </a:tblGrid>
              <a:tr h="602280">
                <a:tc>
                  <a:txBody>
                    <a:bodyPr anchor="t">
                      <a:noAutofit/>
                    </a:bodyPr>
                    <a:p>
                      <a:pPr algn="r">
                        <a:lnSpc>
                          <a:spcPct val="100000"/>
                        </a:lnSpc>
                        <a:buNone/>
                      </a:pPr>
                      <a:r>
                        <a:rPr b="1" lang="en-US" sz="2200" spc="-1" strike="noStrike">
                          <a:solidFill>
                            <a:srgbClr val="ffffff"/>
                          </a:solidFill>
                          <a:latin typeface="Arial"/>
                        </a:rPr>
                        <a:t>scope</a:t>
                      </a:r>
                      <a:endParaRPr b="0" lang="ru-RU" sz="2200" spc="-1" strike="noStrike">
                        <a:latin typeface="Arial"/>
                      </a:endParaRPr>
                    </a:p>
                  </a:txBody>
                  <a:tcPr anchor="t" marL="91440" marR="91440">
                    <a:lnL w="2880">
                      <a:noFill/>
                    </a:lnL>
                    <a:lnR w="6480">
                      <a:noFill/>
                    </a:lnR>
                    <a:lnT w="2880">
                      <a:noFill/>
                    </a:lnT>
                    <a:lnB w="18720">
                      <a:solidFill>
                        <a:srgbClr val="00adeb"/>
                      </a:solidFill>
                    </a:lnB>
                    <a:noFill/>
                  </a:tcPr>
                </a:tc>
                <a:tc>
                  <a:txBody>
                    <a:bodyPr anchor="t">
                      <a:noAutofit/>
                    </a:bodyPr>
                    <a:p>
                      <a:pPr algn="r">
                        <a:lnSpc>
                          <a:spcPct val="100000"/>
                        </a:lnSpc>
                        <a:buNone/>
                      </a:pPr>
                      <a:r>
                        <a:rPr b="1" lang="en-US" sz="2200" spc="-1" strike="noStrike">
                          <a:solidFill>
                            <a:srgbClr val="ffffff"/>
                          </a:solidFill>
                          <a:latin typeface="Arial"/>
                        </a:rPr>
                        <a:t>member</a:t>
                      </a:r>
                      <a:endParaRPr b="0" lang="ru-RU" sz="2200" spc="-1" strike="noStrike">
                        <a:latin typeface="Arial"/>
                      </a:endParaRPr>
                    </a:p>
                  </a:txBody>
                  <a:tcPr anchor="t" marL="91440" marR="91440">
                    <a:lnL w="6480">
                      <a:noFill/>
                    </a:lnL>
                    <a:lnR w="2880">
                      <a:noFill/>
                    </a:lnR>
                    <a:lnT w="2880">
                      <a:noFill/>
                    </a:lnT>
                    <a:lnB w="18720">
                      <a:solidFill>
                        <a:srgbClr val="00adeb"/>
                      </a:solidFill>
                    </a:lnB>
                    <a:noFill/>
                  </a:tcPr>
                </a:tc>
              </a:tr>
              <a:tr h="689760">
                <a:tc>
                  <a:txBody>
                    <a:bodyPr anchor="ctr">
                      <a:noAutofit/>
                    </a:bodyPr>
                    <a:p>
                      <a:pPr algn="r">
                        <a:lnSpc>
                          <a:spcPct val="100000"/>
                        </a:lnSpc>
                        <a:buNone/>
                      </a:pPr>
                      <a:r>
                        <a:rPr b="0" lang="en-US" sz="2200" spc="-1" strike="noStrike">
                          <a:solidFill>
                            <a:srgbClr val="ffffff"/>
                          </a:solidFill>
                          <a:latin typeface="Arial"/>
                        </a:rPr>
                        <a:t>55</a:t>
                      </a:r>
                      <a:endParaRPr b="0" lang="ru-RU" sz="2200" spc="-1" strike="noStrike">
                        <a:latin typeface="Arial"/>
                      </a:endParaRPr>
                    </a:p>
                  </a:txBody>
                  <a:tcPr anchor="ctr" marL="91440" marR="91440">
                    <a:lnL w="2880">
                      <a:noFill/>
                    </a:lnL>
                    <a:lnR w="6480">
                      <a:noFill/>
                    </a:lnR>
                    <a:lnT w="18720">
                      <a:solidFill>
                        <a:srgbClr val="00adeb"/>
                      </a:solidFill>
                    </a:lnT>
                    <a:lnB w="6480">
                      <a:solidFill>
                        <a:srgbClr val="8396a8"/>
                      </a:solidFill>
                    </a:lnB>
                    <a:noFill/>
                  </a:tcPr>
                </a:tc>
                <a:tc>
                  <a:txBody>
                    <a:bodyPr lIns="112680" anchor="ctr">
                      <a:noAutofit/>
                    </a:bodyPr>
                    <a:p>
                      <a:pPr algn="r">
                        <a:lnSpc>
                          <a:spcPct val="100000"/>
                        </a:lnSpc>
                        <a:buNone/>
                      </a:pPr>
                      <a:r>
                        <a:rPr b="0" lang="en-US" sz="2200" spc="-1" strike="noStrike">
                          <a:solidFill>
                            <a:srgbClr val="ffffff"/>
                          </a:solidFill>
                          <a:latin typeface="Arial"/>
                        </a:rPr>
                        <a:t>user10</a:t>
                      </a:r>
                      <a:endParaRPr b="0" lang="ru-RU" sz="2200" spc="-1" strike="noStrike">
                        <a:latin typeface="Arial"/>
                      </a:endParaRPr>
                    </a:p>
                  </a:txBody>
                  <a:tcPr anchor="ctr" marL="112680" marR="91440">
                    <a:lnL w="6480">
                      <a:noFill/>
                    </a:lnL>
                    <a:lnR w="2880">
                      <a:noFill/>
                    </a:lnR>
                    <a:lnT w="18720">
                      <a:solidFill>
                        <a:srgbClr val="00adeb"/>
                      </a:solidFill>
                    </a:lnT>
                    <a:lnB w="6480">
                      <a:solidFill>
                        <a:srgbClr val="8396a8"/>
                      </a:solidFill>
                    </a:lnB>
                    <a:noFill/>
                  </a:tcPr>
                </a:tc>
              </a:tr>
              <a:tr h="689760">
                <a:tc>
                  <a:txBody>
                    <a:bodyPr anchor="ctr">
                      <a:noAutofit/>
                    </a:bodyPr>
                    <a:p>
                      <a:pPr algn="r">
                        <a:lnSpc>
                          <a:spcPct val="100000"/>
                        </a:lnSpc>
                        <a:buNone/>
                      </a:pPr>
                      <a:r>
                        <a:rPr b="0" lang="en-US" sz="2200" spc="-1" strike="noStrike">
                          <a:solidFill>
                            <a:srgbClr val="ffffff"/>
                          </a:solidFill>
                          <a:latin typeface="Arial"/>
                        </a:rPr>
                        <a:t>53</a:t>
                      </a:r>
                      <a:endParaRPr b="0" lang="ru-RU" sz="2200" spc="-1" strike="noStrike">
                        <a:latin typeface="Arial"/>
                      </a:endParaRPr>
                    </a:p>
                  </a:txBody>
                  <a:tcPr anchor="ctr" marL="91440" marR="91440">
                    <a:lnL w="2880">
                      <a:noFill/>
                    </a:lnL>
                    <a:lnR w="6480">
                      <a:noFill/>
                    </a:lnR>
                    <a:lnT w="6480">
                      <a:solidFill>
                        <a:srgbClr val="8396a8"/>
                      </a:solidFill>
                    </a:lnT>
                    <a:lnB w="6480">
                      <a:solidFill>
                        <a:srgbClr val="8396a8"/>
                      </a:solidFill>
                    </a:lnB>
                    <a:noFill/>
                  </a:tcPr>
                </a:tc>
                <a:tc>
                  <a:txBody>
                    <a:bodyPr lIns="112680" anchor="ctr">
                      <a:noAutofit/>
                    </a:bodyPr>
                    <a:p>
                      <a:pPr algn="r">
                        <a:lnSpc>
                          <a:spcPct val="100000"/>
                        </a:lnSpc>
                        <a:buNone/>
                        <a:tabLst>
                          <a:tab algn="l" pos="0"/>
                        </a:tabLst>
                      </a:pPr>
                      <a:r>
                        <a:rPr b="0" lang="en-US" sz="2200" spc="-1" strike="noStrike">
                          <a:solidFill>
                            <a:srgbClr val="ffffff"/>
                          </a:solidFill>
                          <a:latin typeface="Arial"/>
                        </a:rPr>
                        <a:t>user1</a:t>
                      </a:r>
                      <a:r>
                        <a:rPr b="0" lang="ru-RU" sz="2200" spc="-1" strike="noStrike">
                          <a:solidFill>
                            <a:srgbClr val="ffffff"/>
                          </a:solidFill>
                          <a:latin typeface="Arial"/>
                        </a:rPr>
                        <a:t>0</a:t>
                      </a:r>
                      <a:r>
                        <a:rPr b="0" lang="en-US" sz="2200" spc="-1" strike="noStrike">
                          <a:solidFill>
                            <a:srgbClr val="ffffff"/>
                          </a:solidFill>
                          <a:latin typeface="Arial"/>
                        </a:rPr>
                        <a:t>0</a:t>
                      </a:r>
                      <a:endParaRPr b="0" lang="ru-RU" sz="2200" spc="-1" strike="noStrike">
                        <a:latin typeface="Arial"/>
                      </a:endParaRPr>
                    </a:p>
                  </a:txBody>
                  <a:tcPr anchor="ctr" marL="112680" marR="91440">
                    <a:lnL w="6480">
                      <a:noFill/>
                    </a:lnL>
                    <a:lnR w="2880">
                      <a:noFill/>
                    </a:lnR>
                    <a:lnT w="6480">
                      <a:solidFill>
                        <a:srgbClr val="8396a8"/>
                      </a:solidFill>
                    </a:lnT>
                    <a:lnB w="6480">
                      <a:solidFill>
                        <a:srgbClr val="8396a8"/>
                      </a:solidFill>
                    </a:lnB>
                    <a:noFill/>
                  </a:tcPr>
                </a:tc>
              </a:tr>
              <a:tr h="689760">
                <a:tc>
                  <a:txBody>
                    <a:bodyPr anchor="ctr">
                      <a:noAutofit/>
                    </a:bodyPr>
                    <a:p>
                      <a:pPr algn="r">
                        <a:lnSpc>
                          <a:spcPct val="100000"/>
                        </a:lnSpc>
                        <a:buNone/>
                      </a:pPr>
                      <a:r>
                        <a:rPr b="0" lang="en-US" sz="2200" spc="-1" strike="noStrike">
                          <a:solidFill>
                            <a:srgbClr val="ffffff"/>
                          </a:solidFill>
                          <a:latin typeface="Arial"/>
                        </a:rPr>
                        <a:t>51</a:t>
                      </a:r>
                      <a:endParaRPr b="0" lang="ru-RU" sz="2200" spc="-1" strike="noStrike">
                        <a:latin typeface="Arial"/>
                      </a:endParaRPr>
                    </a:p>
                  </a:txBody>
                  <a:tcPr anchor="ctr" marL="91440" marR="91440">
                    <a:lnL w="2880">
                      <a:noFill/>
                    </a:lnL>
                    <a:lnR w="6480">
                      <a:noFill/>
                    </a:lnR>
                    <a:lnT w="6480">
                      <a:solidFill>
                        <a:srgbClr val="8396a8"/>
                      </a:solidFill>
                    </a:lnT>
                    <a:lnB w="2880">
                      <a:noFill/>
                    </a:lnB>
                    <a:noFill/>
                  </a:tcPr>
                </a:tc>
                <a:tc>
                  <a:txBody>
                    <a:bodyPr lIns="112680" anchor="ctr">
                      <a:noAutofit/>
                    </a:bodyPr>
                    <a:p>
                      <a:pPr algn="r">
                        <a:lnSpc>
                          <a:spcPct val="100000"/>
                        </a:lnSpc>
                        <a:buNone/>
                        <a:tabLst>
                          <a:tab algn="l" pos="0"/>
                        </a:tabLst>
                      </a:pPr>
                      <a:r>
                        <a:rPr b="0" lang="en-US" sz="2200" spc="-1" strike="noStrike">
                          <a:solidFill>
                            <a:srgbClr val="ffffff"/>
                          </a:solidFill>
                          <a:latin typeface="Arial"/>
                        </a:rPr>
                        <a:t>user1</a:t>
                      </a:r>
                      <a:r>
                        <a:rPr b="0" lang="ru-RU" sz="2200" spc="-1" strike="noStrike">
                          <a:solidFill>
                            <a:srgbClr val="ffffff"/>
                          </a:solidFill>
                          <a:latin typeface="Arial"/>
                        </a:rPr>
                        <a:t>5</a:t>
                      </a:r>
                      <a:r>
                        <a:rPr b="0" lang="en-US" sz="2200" spc="-1" strike="noStrike">
                          <a:solidFill>
                            <a:srgbClr val="ffffff"/>
                          </a:solidFill>
                          <a:latin typeface="Arial"/>
                        </a:rPr>
                        <a:t>0</a:t>
                      </a:r>
                      <a:endParaRPr b="0" lang="ru-RU" sz="2200" spc="-1" strike="noStrike">
                        <a:latin typeface="Arial"/>
                      </a:endParaRPr>
                    </a:p>
                  </a:txBody>
                  <a:tcPr anchor="ctr" marL="112680" marR="91440">
                    <a:lnL w="6480">
                      <a:noFill/>
                    </a:lnL>
                    <a:lnR w="2880">
                      <a:noFill/>
                    </a:lnR>
                    <a:lnT w="6480">
                      <a:solidFill>
                        <a:srgbClr val="8396a8"/>
                      </a:solidFill>
                    </a:lnT>
                    <a:lnB w="2880">
                      <a:noFill/>
                    </a:lnB>
                    <a:noFill/>
                  </a:tcPr>
                </a:tc>
              </a:tr>
            </a:tbl>
          </a:graphicData>
        </a:graphic>
      </p:graphicFrame>
      <p:sp>
        <p:nvSpPr>
          <p:cNvPr id="645" name="Прямая со стрелкой 8"/>
          <p:cNvSpPr/>
          <p:nvPr/>
        </p:nvSpPr>
        <p:spPr>
          <a:xfrm>
            <a:off x="4615560" y="3749040"/>
            <a:ext cx="1755360" cy="36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pic>
        <p:nvPicPr>
          <p:cNvPr id="646" name="Рисунок 10" descr=""/>
          <p:cNvPicPr/>
          <p:nvPr/>
        </p:nvPicPr>
        <p:blipFill>
          <a:blip r:embed="rId1"/>
          <a:stretch/>
        </p:blipFill>
        <p:spPr>
          <a:xfrm>
            <a:off x="2698560" y="2890800"/>
            <a:ext cx="1051560" cy="1051560"/>
          </a:xfrm>
          <a:prstGeom prst="rect">
            <a:avLst/>
          </a:prstGeom>
          <a:ln w="0">
            <a:noFill/>
          </a:ln>
        </p:spPr>
      </p:pic>
      <p:pic>
        <p:nvPicPr>
          <p:cNvPr id="647" name="Рисунок 14" descr=""/>
          <p:cNvPicPr/>
          <p:nvPr/>
        </p:nvPicPr>
        <p:blipFill>
          <a:blip r:embed="rId2"/>
          <a:srcRect l="0" t="0" r="0" b="51516"/>
          <a:stretch/>
        </p:blipFill>
        <p:spPr>
          <a:xfrm>
            <a:off x="2205720" y="4389840"/>
            <a:ext cx="2037240" cy="1908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sp>
        <p:nvSpPr>
          <p:cNvPr id="649"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Типовые сценарии</a:t>
            </a:r>
            <a:endParaRPr b="0" lang="ru-RU" sz="4400" spc="-1" strike="noStrike">
              <a:latin typeface="Arial"/>
            </a:endParaRPr>
          </a:p>
        </p:txBody>
      </p:sp>
      <p:sp>
        <p:nvSpPr>
          <p:cNvPr id="650"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Message Queue</a:t>
            </a:r>
            <a:endParaRPr b="0" lang="ru-RU" sz="1800" spc="-1" strike="noStrike">
              <a:latin typeface="Arial"/>
            </a:endParaRPr>
          </a:p>
        </p:txBody>
      </p:sp>
      <p:grpSp>
        <p:nvGrpSpPr>
          <p:cNvPr id="651" name="Группа 54"/>
          <p:cNvGrpSpPr/>
          <p:nvPr/>
        </p:nvGrpSpPr>
        <p:grpSpPr>
          <a:xfrm>
            <a:off x="667800" y="2050920"/>
            <a:ext cx="10855800" cy="3453480"/>
            <a:chOff x="667800" y="2050920"/>
            <a:chExt cx="10855800" cy="3453480"/>
          </a:xfrm>
        </p:grpSpPr>
        <p:grpSp>
          <p:nvGrpSpPr>
            <p:cNvPr id="652" name="Группа 5"/>
            <p:cNvGrpSpPr/>
            <p:nvPr/>
          </p:nvGrpSpPr>
          <p:grpSpPr>
            <a:xfrm>
              <a:off x="856800" y="2665440"/>
              <a:ext cx="1829160" cy="698760"/>
              <a:chOff x="856800" y="2665440"/>
              <a:chExt cx="1829160" cy="698760"/>
            </a:xfrm>
          </p:grpSpPr>
          <p:sp>
            <p:nvSpPr>
              <p:cNvPr id="653" name="Скругленный прямоугольник 3"/>
              <p:cNvSpPr/>
              <p:nvPr/>
            </p:nvSpPr>
            <p:spPr>
              <a:xfrm>
                <a:off x="856800" y="2665440"/>
                <a:ext cx="1829160" cy="698760"/>
              </a:xfrm>
              <a:prstGeom prst="roundRect">
                <a:avLst>
                  <a:gd name="adj" fmla="val 9657"/>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t">
                <a:noAutofit/>
              </a:bodyPr>
              <a:p>
                <a:pPr algn="ctr">
                  <a:lnSpc>
                    <a:spcPct val="100000"/>
                  </a:lnSpc>
                  <a:buNone/>
                </a:pPr>
                <a:r>
                  <a:rPr b="0" lang="en-US" sz="1100" spc="-1" strike="noStrike">
                    <a:solidFill>
                      <a:srgbClr val="ffffff"/>
                    </a:solidFill>
                    <a:latin typeface="Arial"/>
                    <a:ea typeface="Arial"/>
                  </a:rPr>
                  <a:t>Consumer Group</a:t>
                </a:r>
                <a:endParaRPr b="0" lang="ru-RU" sz="1100" spc="-1" strike="noStrike">
                  <a:latin typeface="Arial"/>
                </a:endParaRPr>
              </a:p>
            </p:txBody>
          </p:sp>
          <p:sp>
            <p:nvSpPr>
              <p:cNvPr id="654" name="Скругленный прямоугольник 4"/>
              <p:cNvSpPr/>
              <p:nvPr/>
            </p:nvSpPr>
            <p:spPr>
              <a:xfrm>
                <a:off x="930600" y="3017880"/>
                <a:ext cx="1681200" cy="264240"/>
              </a:xfrm>
              <a:prstGeom prst="roundRect">
                <a:avLst>
                  <a:gd name="adj" fmla="val 24451"/>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050" spc="-1" strike="noStrike">
                    <a:solidFill>
                      <a:srgbClr val="02162c"/>
                    </a:solidFill>
                    <a:latin typeface="Arial"/>
                    <a:ea typeface="Arial"/>
                  </a:rPr>
                  <a:t>last_delivered_id</a:t>
                </a:r>
                <a:endParaRPr b="0" lang="ru-RU" sz="1050" spc="-1" strike="noStrike">
                  <a:latin typeface="Arial"/>
                </a:endParaRPr>
              </a:p>
            </p:txBody>
          </p:sp>
        </p:grpSp>
        <p:grpSp>
          <p:nvGrpSpPr>
            <p:cNvPr id="655" name="Группа 6"/>
            <p:cNvGrpSpPr/>
            <p:nvPr/>
          </p:nvGrpSpPr>
          <p:grpSpPr>
            <a:xfrm>
              <a:off x="5274000" y="2665440"/>
              <a:ext cx="1829160" cy="698760"/>
              <a:chOff x="5274000" y="2665440"/>
              <a:chExt cx="1829160" cy="698760"/>
            </a:xfrm>
          </p:grpSpPr>
          <p:sp>
            <p:nvSpPr>
              <p:cNvPr id="656" name="Скругленный прямоугольник 7"/>
              <p:cNvSpPr/>
              <p:nvPr/>
            </p:nvSpPr>
            <p:spPr>
              <a:xfrm>
                <a:off x="5274000" y="2665440"/>
                <a:ext cx="1829160" cy="698760"/>
              </a:xfrm>
              <a:prstGeom prst="roundRect">
                <a:avLst>
                  <a:gd name="adj" fmla="val 9657"/>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t">
                <a:noAutofit/>
              </a:bodyPr>
              <a:p>
                <a:pPr algn="ctr">
                  <a:lnSpc>
                    <a:spcPct val="100000"/>
                  </a:lnSpc>
                  <a:buNone/>
                </a:pPr>
                <a:r>
                  <a:rPr b="0" lang="en-US" sz="1100" spc="-1" strike="noStrike">
                    <a:solidFill>
                      <a:srgbClr val="ffffff"/>
                    </a:solidFill>
                    <a:latin typeface="Arial"/>
                    <a:ea typeface="Arial"/>
                  </a:rPr>
                  <a:t>Consumer Group</a:t>
                </a:r>
                <a:endParaRPr b="0" lang="ru-RU" sz="1100" spc="-1" strike="noStrike">
                  <a:latin typeface="Arial"/>
                </a:endParaRPr>
              </a:p>
            </p:txBody>
          </p:sp>
          <p:sp>
            <p:nvSpPr>
              <p:cNvPr id="657" name="Скругленный прямоугольник 8"/>
              <p:cNvSpPr/>
              <p:nvPr/>
            </p:nvSpPr>
            <p:spPr>
              <a:xfrm>
                <a:off x="5347800" y="3017880"/>
                <a:ext cx="1681200" cy="264240"/>
              </a:xfrm>
              <a:prstGeom prst="roundRect">
                <a:avLst>
                  <a:gd name="adj" fmla="val 24451"/>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050" spc="-1" strike="noStrike">
                    <a:solidFill>
                      <a:srgbClr val="02162c"/>
                    </a:solidFill>
                    <a:latin typeface="Arial"/>
                    <a:ea typeface="Arial"/>
                  </a:rPr>
                  <a:t>last_delivered_id</a:t>
                </a:r>
                <a:endParaRPr b="0" lang="ru-RU" sz="1050" spc="-1" strike="noStrike">
                  <a:latin typeface="Arial"/>
                </a:endParaRPr>
              </a:p>
            </p:txBody>
          </p:sp>
        </p:grpSp>
        <p:grpSp>
          <p:nvGrpSpPr>
            <p:cNvPr id="658" name="Группа 9"/>
            <p:cNvGrpSpPr/>
            <p:nvPr/>
          </p:nvGrpSpPr>
          <p:grpSpPr>
            <a:xfrm>
              <a:off x="2329200" y="4805640"/>
              <a:ext cx="1829160" cy="698760"/>
              <a:chOff x="2329200" y="4805640"/>
              <a:chExt cx="1829160" cy="698760"/>
            </a:xfrm>
          </p:grpSpPr>
          <p:sp>
            <p:nvSpPr>
              <p:cNvPr id="659" name="Скругленный прямоугольник 10"/>
              <p:cNvSpPr/>
              <p:nvPr/>
            </p:nvSpPr>
            <p:spPr>
              <a:xfrm>
                <a:off x="2329200" y="4805640"/>
                <a:ext cx="1829160" cy="698760"/>
              </a:xfrm>
              <a:prstGeom prst="roundRect">
                <a:avLst>
                  <a:gd name="adj" fmla="val 9657"/>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t">
                <a:noAutofit/>
              </a:bodyPr>
              <a:p>
                <a:pPr algn="ctr">
                  <a:lnSpc>
                    <a:spcPct val="100000"/>
                  </a:lnSpc>
                  <a:buNone/>
                </a:pPr>
                <a:r>
                  <a:rPr b="0" lang="en-US" sz="1100" spc="-1" strike="noStrike">
                    <a:solidFill>
                      <a:srgbClr val="ffffff"/>
                    </a:solidFill>
                    <a:latin typeface="Arial"/>
                    <a:ea typeface="Arial"/>
                  </a:rPr>
                  <a:t>Consumer Group</a:t>
                </a:r>
                <a:endParaRPr b="0" lang="ru-RU" sz="1100" spc="-1" strike="noStrike">
                  <a:latin typeface="Arial"/>
                </a:endParaRPr>
              </a:p>
            </p:txBody>
          </p:sp>
          <p:sp>
            <p:nvSpPr>
              <p:cNvPr id="660" name="Скругленный прямоугольник 11"/>
              <p:cNvSpPr/>
              <p:nvPr/>
            </p:nvSpPr>
            <p:spPr>
              <a:xfrm>
                <a:off x="2403000" y="5158080"/>
                <a:ext cx="1681200" cy="264240"/>
              </a:xfrm>
              <a:prstGeom prst="roundRect">
                <a:avLst>
                  <a:gd name="adj" fmla="val 24451"/>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050" spc="-1" strike="noStrike">
                    <a:solidFill>
                      <a:srgbClr val="02162c"/>
                    </a:solidFill>
                    <a:latin typeface="Arial"/>
                    <a:ea typeface="Arial"/>
                  </a:rPr>
                  <a:t>last_delivered_id</a:t>
                </a:r>
                <a:endParaRPr b="0" lang="ru-RU" sz="1050" spc="-1" strike="noStrike">
                  <a:latin typeface="Arial"/>
                </a:endParaRPr>
              </a:p>
            </p:txBody>
          </p:sp>
        </p:grpSp>
        <p:grpSp>
          <p:nvGrpSpPr>
            <p:cNvPr id="661" name="Группа 24"/>
            <p:cNvGrpSpPr/>
            <p:nvPr/>
          </p:nvGrpSpPr>
          <p:grpSpPr>
            <a:xfrm>
              <a:off x="667800" y="3735720"/>
              <a:ext cx="8832600" cy="698760"/>
              <a:chOff x="667800" y="3735720"/>
              <a:chExt cx="8832600" cy="698760"/>
            </a:xfrm>
          </p:grpSpPr>
          <p:sp>
            <p:nvSpPr>
              <p:cNvPr id="662" name="Скругленный прямоугольник 12"/>
              <p:cNvSpPr/>
              <p:nvPr/>
            </p:nvSpPr>
            <p:spPr>
              <a:xfrm>
                <a:off x="6678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1</a:t>
                </a:r>
                <a:endParaRPr b="0" lang="ru-RU" sz="1100" spc="-1" strike="noStrike">
                  <a:latin typeface="Arial"/>
                </a:endParaRPr>
              </a:p>
            </p:txBody>
          </p:sp>
          <p:sp>
            <p:nvSpPr>
              <p:cNvPr id="663" name="Скругленный прямоугольник 13"/>
              <p:cNvSpPr/>
              <p:nvPr/>
            </p:nvSpPr>
            <p:spPr>
              <a:xfrm>
                <a:off x="14040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2</a:t>
                </a:r>
                <a:endParaRPr b="0" lang="ru-RU" sz="1100" spc="-1" strike="noStrike">
                  <a:latin typeface="Arial"/>
                </a:endParaRPr>
              </a:p>
            </p:txBody>
          </p:sp>
          <p:sp>
            <p:nvSpPr>
              <p:cNvPr id="664" name="Скругленный прямоугольник 14"/>
              <p:cNvSpPr/>
              <p:nvPr/>
            </p:nvSpPr>
            <p:spPr>
              <a:xfrm>
                <a:off x="21402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3</a:t>
                </a:r>
                <a:endParaRPr b="0" lang="ru-RU" sz="1100" spc="-1" strike="noStrike">
                  <a:latin typeface="Arial"/>
                </a:endParaRPr>
              </a:p>
            </p:txBody>
          </p:sp>
          <p:sp>
            <p:nvSpPr>
              <p:cNvPr id="665" name="Скругленный прямоугольник 15"/>
              <p:cNvSpPr/>
              <p:nvPr/>
            </p:nvSpPr>
            <p:spPr>
              <a:xfrm>
                <a:off x="28764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4</a:t>
                </a:r>
                <a:endParaRPr b="0" lang="ru-RU" sz="1100" spc="-1" strike="noStrike">
                  <a:latin typeface="Arial"/>
                </a:endParaRPr>
              </a:p>
            </p:txBody>
          </p:sp>
          <p:sp>
            <p:nvSpPr>
              <p:cNvPr id="666" name="Скругленный прямоугольник 16"/>
              <p:cNvSpPr/>
              <p:nvPr/>
            </p:nvSpPr>
            <p:spPr>
              <a:xfrm>
                <a:off x="36126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5</a:t>
                </a:r>
                <a:endParaRPr b="0" lang="ru-RU" sz="1100" spc="-1" strike="noStrike">
                  <a:latin typeface="Arial"/>
                </a:endParaRPr>
              </a:p>
            </p:txBody>
          </p:sp>
          <p:sp>
            <p:nvSpPr>
              <p:cNvPr id="667" name="Скругленный прямоугольник 17"/>
              <p:cNvSpPr/>
              <p:nvPr/>
            </p:nvSpPr>
            <p:spPr>
              <a:xfrm>
                <a:off x="43488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6</a:t>
                </a:r>
                <a:endParaRPr b="0" lang="ru-RU" sz="1100" spc="-1" strike="noStrike">
                  <a:latin typeface="Arial"/>
                </a:endParaRPr>
              </a:p>
            </p:txBody>
          </p:sp>
          <p:sp>
            <p:nvSpPr>
              <p:cNvPr id="668" name="Скругленный прямоугольник 18"/>
              <p:cNvSpPr/>
              <p:nvPr/>
            </p:nvSpPr>
            <p:spPr>
              <a:xfrm>
                <a:off x="50850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7</a:t>
                </a:r>
                <a:endParaRPr b="0" lang="ru-RU" sz="1100" spc="-1" strike="noStrike">
                  <a:latin typeface="Arial"/>
                </a:endParaRPr>
              </a:p>
            </p:txBody>
          </p:sp>
          <p:sp>
            <p:nvSpPr>
              <p:cNvPr id="669" name="Скругленный прямоугольник 19"/>
              <p:cNvSpPr/>
              <p:nvPr/>
            </p:nvSpPr>
            <p:spPr>
              <a:xfrm>
                <a:off x="58212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8</a:t>
                </a:r>
                <a:endParaRPr b="0" lang="ru-RU" sz="1100" spc="-1" strike="noStrike">
                  <a:latin typeface="Arial"/>
                </a:endParaRPr>
              </a:p>
            </p:txBody>
          </p:sp>
          <p:sp>
            <p:nvSpPr>
              <p:cNvPr id="670" name="Скругленный прямоугольник 20"/>
              <p:cNvSpPr/>
              <p:nvPr/>
            </p:nvSpPr>
            <p:spPr>
              <a:xfrm>
                <a:off x="65574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9</a:t>
                </a:r>
                <a:endParaRPr b="0" lang="ru-RU" sz="1100" spc="-1" strike="noStrike">
                  <a:latin typeface="Arial"/>
                </a:endParaRPr>
              </a:p>
            </p:txBody>
          </p:sp>
          <p:sp>
            <p:nvSpPr>
              <p:cNvPr id="671" name="Скругленный прямоугольник 21"/>
              <p:cNvSpPr/>
              <p:nvPr/>
            </p:nvSpPr>
            <p:spPr>
              <a:xfrm>
                <a:off x="729360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10</a:t>
                </a:r>
                <a:endParaRPr b="0" lang="ru-RU" sz="1100" spc="-1" strike="noStrike">
                  <a:latin typeface="Arial"/>
                </a:endParaRPr>
              </a:p>
            </p:txBody>
          </p:sp>
          <p:sp>
            <p:nvSpPr>
              <p:cNvPr id="672" name="Скругленный прямоугольник 22"/>
              <p:cNvSpPr/>
              <p:nvPr/>
            </p:nvSpPr>
            <p:spPr>
              <a:xfrm>
                <a:off x="802944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ID 11</a:t>
                </a:r>
                <a:endParaRPr b="0" lang="ru-RU" sz="1100" spc="-1" strike="noStrike">
                  <a:latin typeface="Arial"/>
                </a:endParaRPr>
              </a:p>
            </p:txBody>
          </p:sp>
          <p:sp>
            <p:nvSpPr>
              <p:cNvPr id="673" name="Скругленный прямоугольник 23"/>
              <p:cNvSpPr/>
              <p:nvPr/>
            </p:nvSpPr>
            <p:spPr>
              <a:xfrm>
                <a:off x="8765640" y="3735720"/>
                <a:ext cx="734760" cy="698760"/>
              </a:xfrm>
              <a:prstGeom prst="roundRect">
                <a:avLst>
                  <a:gd name="adj" fmla="val 965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02162c"/>
                    </a:solidFill>
                    <a:latin typeface="Arial"/>
                    <a:ea typeface="Arial"/>
                  </a:rPr>
                  <a:t>…</a:t>
                </a:r>
                <a:endParaRPr b="0" lang="ru-RU" sz="1100" spc="-1" strike="noStrike">
                  <a:latin typeface="Arial"/>
                </a:endParaRPr>
              </a:p>
            </p:txBody>
          </p:sp>
        </p:grpSp>
        <p:grpSp>
          <p:nvGrpSpPr>
            <p:cNvPr id="674" name="Группа 26"/>
            <p:cNvGrpSpPr/>
            <p:nvPr/>
          </p:nvGrpSpPr>
          <p:grpSpPr>
            <a:xfrm>
              <a:off x="9694440" y="2050920"/>
              <a:ext cx="1829160" cy="698760"/>
              <a:chOff x="9694440" y="2050920"/>
              <a:chExt cx="1829160" cy="698760"/>
            </a:xfrm>
          </p:grpSpPr>
          <p:sp>
            <p:nvSpPr>
              <p:cNvPr id="675" name="Скругленный прямоугольник 27"/>
              <p:cNvSpPr/>
              <p:nvPr/>
            </p:nvSpPr>
            <p:spPr>
              <a:xfrm>
                <a:off x="9694440" y="2050920"/>
                <a:ext cx="1829160" cy="698760"/>
              </a:xfrm>
              <a:prstGeom prst="roundRect">
                <a:avLst>
                  <a:gd name="adj" fmla="val 9657"/>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t">
                <a:noAutofit/>
              </a:bodyPr>
              <a:p>
                <a:pPr algn="ctr">
                  <a:lnSpc>
                    <a:spcPct val="100000"/>
                  </a:lnSpc>
                  <a:buNone/>
                </a:pPr>
                <a:r>
                  <a:rPr b="0" lang="en-US" sz="1100" spc="-1" strike="noStrike">
                    <a:solidFill>
                      <a:srgbClr val="000000"/>
                    </a:solidFill>
                    <a:latin typeface="Arial"/>
                    <a:ea typeface="Arial"/>
                  </a:rPr>
                  <a:t>Consume</a:t>
                </a:r>
                <a:endParaRPr b="0" lang="ru-RU" sz="1100" spc="-1" strike="noStrike">
                  <a:latin typeface="Arial"/>
                </a:endParaRPr>
              </a:p>
            </p:txBody>
          </p:sp>
          <p:sp>
            <p:nvSpPr>
              <p:cNvPr id="676" name="Скругленный прямоугольник 28"/>
              <p:cNvSpPr/>
              <p:nvPr/>
            </p:nvSpPr>
            <p:spPr>
              <a:xfrm>
                <a:off x="9768240" y="2403360"/>
                <a:ext cx="1681200" cy="264240"/>
              </a:xfrm>
              <a:prstGeom prst="roundRect">
                <a:avLst>
                  <a:gd name="adj" fmla="val 24451"/>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050" spc="-1" strike="noStrike">
                    <a:solidFill>
                      <a:srgbClr val="ffffff"/>
                    </a:solidFill>
                    <a:latin typeface="Arial"/>
                    <a:ea typeface="Arial"/>
                  </a:rPr>
                  <a:t>pending_ids[]</a:t>
                </a:r>
                <a:endParaRPr b="0" lang="ru-RU" sz="1050" spc="-1" strike="noStrike">
                  <a:latin typeface="Arial"/>
                </a:endParaRPr>
              </a:p>
            </p:txBody>
          </p:sp>
        </p:grpSp>
        <p:grpSp>
          <p:nvGrpSpPr>
            <p:cNvPr id="677" name="Группа 29"/>
            <p:cNvGrpSpPr/>
            <p:nvPr/>
          </p:nvGrpSpPr>
          <p:grpSpPr>
            <a:xfrm>
              <a:off x="9694440" y="3048480"/>
              <a:ext cx="1829160" cy="698760"/>
              <a:chOff x="9694440" y="3048480"/>
              <a:chExt cx="1829160" cy="698760"/>
            </a:xfrm>
          </p:grpSpPr>
          <p:sp>
            <p:nvSpPr>
              <p:cNvPr id="678" name="Скругленный прямоугольник 30"/>
              <p:cNvSpPr/>
              <p:nvPr/>
            </p:nvSpPr>
            <p:spPr>
              <a:xfrm>
                <a:off x="9694440" y="3048480"/>
                <a:ext cx="1829160" cy="698760"/>
              </a:xfrm>
              <a:prstGeom prst="roundRect">
                <a:avLst>
                  <a:gd name="adj" fmla="val 9657"/>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t">
                <a:noAutofit/>
              </a:bodyPr>
              <a:p>
                <a:pPr algn="ctr">
                  <a:lnSpc>
                    <a:spcPct val="100000"/>
                  </a:lnSpc>
                  <a:buNone/>
                </a:pPr>
                <a:r>
                  <a:rPr b="0" lang="en-US" sz="1100" spc="-1" strike="noStrike">
                    <a:solidFill>
                      <a:srgbClr val="000000"/>
                    </a:solidFill>
                    <a:latin typeface="Arial"/>
                    <a:ea typeface="Arial"/>
                  </a:rPr>
                  <a:t>Consume</a:t>
                </a:r>
                <a:endParaRPr b="0" lang="ru-RU" sz="1100" spc="-1" strike="noStrike">
                  <a:latin typeface="Arial"/>
                </a:endParaRPr>
              </a:p>
            </p:txBody>
          </p:sp>
          <p:sp>
            <p:nvSpPr>
              <p:cNvPr id="679" name="Скругленный прямоугольник 31"/>
              <p:cNvSpPr/>
              <p:nvPr/>
            </p:nvSpPr>
            <p:spPr>
              <a:xfrm>
                <a:off x="9768240" y="3400920"/>
                <a:ext cx="1681200" cy="264240"/>
              </a:xfrm>
              <a:prstGeom prst="roundRect">
                <a:avLst>
                  <a:gd name="adj" fmla="val 24451"/>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050" spc="-1" strike="noStrike">
                    <a:solidFill>
                      <a:srgbClr val="ffffff"/>
                    </a:solidFill>
                    <a:latin typeface="Arial"/>
                    <a:ea typeface="Arial"/>
                  </a:rPr>
                  <a:t>pending_ids[]</a:t>
                </a:r>
                <a:endParaRPr b="0" lang="ru-RU" sz="1050" spc="-1" strike="noStrike">
                  <a:latin typeface="Arial"/>
                </a:endParaRPr>
              </a:p>
            </p:txBody>
          </p:sp>
        </p:grpSp>
        <p:sp>
          <p:nvSpPr>
            <p:cNvPr id="680" name="Скругленный прямоугольник 33"/>
            <p:cNvSpPr/>
            <p:nvPr/>
          </p:nvSpPr>
          <p:spPr>
            <a:xfrm>
              <a:off x="7482240" y="4812480"/>
              <a:ext cx="1829160" cy="512280"/>
            </a:xfrm>
            <a:prstGeom prst="roundRect">
              <a:avLst>
                <a:gd name="adj" fmla="val 11388"/>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72000" bIns="45000" anchor="ctr">
              <a:noAutofit/>
            </a:bodyPr>
            <a:p>
              <a:pPr algn="ctr">
                <a:lnSpc>
                  <a:spcPct val="100000"/>
                </a:lnSpc>
                <a:buNone/>
              </a:pPr>
              <a:r>
                <a:rPr b="0" lang="en-US" sz="1100" spc="-1" strike="noStrike">
                  <a:solidFill>
                    <a:srgbClr val="ffffff"/>
                  </a:solidFill>
                  <a:latin typeface="Arial"/>
                  <a:ea typeface="Arial"/>
                </a:rPr>
                <a:t>Massage Commit</a:t>
              </a:r>
              <a:endParaRPr b="0" lang="ru-RU" sz="1100" spc="-1" strike="noStrike">
                <a:latin typeface="Arial"/>
              </a:endParaRPr>
            </a:p>
          </p:txBody>
        </p:sp>
        <p:sp>
          <p:nvSpPr>
            <p:cNvPr id="681" name="Прямая со стрелкой 40"/>
            <p:cNvSpPr/>
            <p:nvPr/>
          </p:nvSpPr>
          <p:spPr>
            <a:xfrm>
              <a:off x="6188760" y="3365280"/>
              <a:ext cx="360" cy="36972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682" name="Прямая со стрелкой 42"/>
            <p:cNvSpPr/>
            <p:nvPr/>
          </p:nvSpPr>
          <p:spPr>
            <a:xfrm>
              <a:off x="1771920" y="3365280"/>
              <a:ext cx="360" cy="36972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683" name="Прямая со стрелкой 44"/>
            <p:cNvSpPr/>
            <p:nvPr/>
          </p:nvSpPr>
          <p:spPr>
            <a:xfrm flipV="1">
              <a:off x="3243960" y="4434480"/>
              <a:ext cx="360" cy="36972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684" name="Прямая со стрелкой 46"/>
            <p:cNvSpPr/>
            <p:nvPr/>
          </p:nvSpPr>
          <p:spPr>
            <a:xfrm flipV="1">
              <a:off x="8397360" y="4434480"/>
              <a:ext cx="360" cy="376200"/>
            </a:xfrm>
            <a:custGeom>
              <a:avLst/>
              <a:gdLst/>
              <a:ahLst/>
              <a:rect l="l" t="t" r="r" b="b"/>
              <a:pathLst>
                <a:path w="21600" h="21600">
                  <a:moveTo>
                    <a:pt x="0" y="0"/>
                  </a:moveTo>
                  <a:lnTo>
                    <a:pt x="21600" y="21600"/>
                  </a:lnTo>
                </a:path>
              </a:pathLst>
            </a:custGeom>
            <a:noFill/>
            <a:ln w="15875">
              <a:solidFill>
                <a:srgbClr val="8396a8"/>
              </a:solidFill>
              <a:tailEnd len="med" type="triangle" w="med"/>
            </a:ln>
          </p:spPr>
          <p:style>
            <a:lnRef idx="1">
              <a:schemeClr val="accent1"/>
            </a:lnRef>
            <a:fillRef idx="0">
              <a:schemeClr val="accent1"/>
            </a:fillRef>
            <a:effectRef idx="0">
              <a:schemeClr val="accent1"/>
            </a:effectRef>
            <a:fontRef idx="minor"/>
          </p:style>
        </p:sp>
        <p:sp>
          <p:nvSpPr>
            <p:cNvPr id="685" name="Прямая со стрелкой 48"/>
            <p:cNvSpPr/>
            <p:nvPr/>
          </p:nvSpPr>
          <p:spPr>
            <a:xfrm flipV="1">
              <a:off x="7103880" y="2400120"/>
              <a:ext cx="2589840" cy="61380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686" name="Прямая со стрелкой 50"/>
            <p:cNvSpPr/>
            <p:nvPr/>
          </p:nvSpPr>
          <p:spPr>
            <a:xfrm>
              <a:off x="7103880" y="3015360"/>
              <a:ext cx="2589840" cy="38232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grpSp>
      <p:sp>
        <p:nvSpPr>
          <p:cNvPr id="687" name="Текст 1"/>
          <p:cNvSpPr/>
          <p:nvPr/>
        </p:nvSpPr>
        <p:spPr>
          <a:xfrm>
            <a:off x="584640" y="1856160"/>
            <a:ext cx="1365120" cy="243360"/>
          </a:xfrm>
          <a:prstGeom prst="rect">
            <a:avLst/>
          </a:prstGeom>
          <a:noFill/>
          <a:ln w="0">
            <a:noFill/>
          </a:ln>
        </p:spPr>
        <p:style>
          <a:lnRef idx="0"/>
          <a:fillRef idx="0"/>
          <a:effectRef idx="0"/>
          <a:fontRef idx="minor"/>
        </p:style>
        <p:txBody>
          <a:bodyPr lIns="0" rIns="0" tIns="0" bIns="0" anchor="t">
            <a:spAutoFit/>
          </a:bodyPr>
          <a:p>
            <a:pPr algn="ctr">
              <a:lnSpc>
                <a:spcPct val="100000"/>
              </a:lnSpc>
              <a:spcAft>
                <a:spcPts val="601"/>
              </a:spcAft>
              <a:buNone/>
              <a:tabLst>
                <a:tab algn="l" pos="0"/>
              </a:tabLst>
            </a:pPr>
            <a:r>
              <a:rPr b="0" lang="en" sz="1600" spc="-1" strike="noStrike">
                <a:solidFill>
                  <a:srgbClr val="ffffff"/>
                </a:solidFill>
                <a:latin typeface="Arial"/>
                <a:ea typeface="DejaVu Sans"/>
              </a:rPr>
              <a:t>Redis Stream</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sp>
        <p:nvSpPr>
          <p:cNvPr id="689"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Типовые сценарии</a:t>
            </a:r>
            <a:endParaRPr b="0" lang="ru-RU" sz="4400" spc="-1" strike="noStrike">
              <a:latin typeface="Arial"/>
            </a:endParaRPr>
          </a:p>
        </p:txBody>
      </p:sp>
      <p:sp>
        <p:nvSpPr>
          <p:cNvPr id="690"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Message Queue</a:t>
            </a:r>
            <a:endParaRPr b="0" lang="ru-RU" sz="1800" spc="-1" strike="noStrike">
              <a:latin typeface="Arial"/>
            </a:endParaRPr>
          </a:p>
        </p:txBody>
      </p:sp>
      <p:grpSp>
        <p:nvGrpSpPr>
          <p:cNvPr id="691" name="Группа 43"/>
          <p:cNvGrpSpPr/>
          <p:nvPr/>
        </p:nvGrpSpPr>
        <p:grpSpPr>
          <a:xfrm>
            <a:off x="693360" y="2133360"/>
            <a:ext cx="10804680" cy="3288960"/>
            <a:chOff x="693360" y="2133360"/>
            <a:chExt cx="10804680" cy="3288960"/>
          </a:xfrm>
        </p:grpSpPr>
        <p:sp>
          <p:nvSpPr>
            <p:cNvPr id="692" name="Скругленный прямоугольник 3"/>
            <p:cNvSpPr/>
            <p:nvPr/>
          </p:nvSpPr>
          <p:spPr>
            <a:xfrm>
              <a:off x="693360" y="3403440"/>
              <a:ext cx="1829160" cy="812520"/>
            </a:xfrm>
            <a:prstGeom prst="roundRect">
              <a:avLst>
                <a:gd name="adj" fmla="val 11893"/>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Publisher</a:t>
              </a:r>
              <a:endParaRPr b="0" lang="ru-RU" sz="1800" spc="-1" strike="noStrike">
                <a:latin typeface="Arial"/>
              </a:endParaRPr>
            </a:p>
          </p:txBody>
        </p:sp>
        <p:sp>
          <p:nvSpPr>
            <p:cNvPr id="693" name="Скругленный прямоугольник 4"/>
            <p:cNvSpPr/>
            <p:nvPr/>
          </p:nvSpPr>
          <p:spPr>
            <a:xfrm>
              <a:off x="9668880" y="3403440"/>
              <a:ext cx="1829160" cy="812520"/>
            </a:xfrm>
            <a:prstGeom prst="roundRect">
              <a:avLst>
                <a:gd name="adj" fmla="val 11893"/>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Arial"/>
                </a:rPr>
                <a:t>Clients</a:t>
              </a:r>
              <a:endParaRPr b="0" lang="ru-RU" sz="1800" spc="-1" strike="noStrike">
                <a:latin typeface="Arial"/>
              </a:endParaRPr>
            </a:p>
          </p:txBody>
        </p:sp>
        <p:sp>
          <p:nvSpPr>
            <p:cNvPr id="694" name="Скругленный прямоугольник 5"/>
            <p:cNvSpPr/>
            <p:nvPr/>
          </p:nvSpPr>
          <p:spPr>
            <a:xfrm>
              <a:off x="3334320" y="3403440"/>
              <a:ext cx="1829160" cy="812520"/>
            </a:xfrm>
            <a:prstGeom prst="roundRect">
              <a:avLst>
                <a:gd name="adj" fmla="val 11893"/>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Stream</a:t>
              </a:r>
              <a:endParaRPr b="0" lang="ru-RU" sz="1800" spc="-1" strike="noStrike">
                <a:latin typeface="Arial"/>
              </a:endParaRPr>
            </a:p>
          </p:txBody>
        </p:sp>
        <p:sp>
          <p:nvSpPr>
            <p:cNvPr id="695" name="Скругленный прямоугольник 6"/>
            <p:cNvSpPr/>
            <p:nvPr/>
          </p:nvSpPr>
          <p:spPr>
            <a:xfrm>
              <a:off x="6501600" y="3403440"/>
              <a:ext cx="1829160" cy="812520"/>
            </a:xfrm>
            <a:prstGeom prst="roundRect">
              <a:avLst>
                <a:gd name="adj" fmla="val 11893"/>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Consumer group</a:t>
              </a:r>
              <a:endParaRPr b="0" lang="ru-RU" sz="1800" spc="-1" strike="noStrike">
                <a:latin typeface="Arial"/>
              </a:endParaRPr>
            </a:p>
          </p:txBody>
        </p:sp>
        <p:sp>
          <p:nvSpPr>
            <p:cNvPr id="696" name="Скругленный прямоугольник 7"/>
            <p:cNvSpPr/>
            <p:nvPr/>
          </p:nvSpPr>
          <p:spPr>
            <a:xfrm>
              <a:off x="6501600" y="2133360"/>
              <a:ext cx="1829160" cy="812520"/>
            </a:xfrm>
            <a:prstGeom prst="roundRect">
              <a:avLst>
                <a:gd name="adj" fmla="val 11893"/>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Consumer group</a:t>
              </a:r>
              <a:endParaRPr b="0" lang="ru-RU" sz="1800" spc="-1" strike="noStrike">
                <a:latin typeface="Arial"/>
              </a:endParaRPr>
            </a:p>
          </p:txBody>
        </p:sp>
        <p:sp>
          <p:nvSpPr>
            <p:cNvPr id="697" name="Скругленный прямоугольник 8"/>
            <p:cNvSpPr/>
            <p:nvPr/>
          </p:nvSpPr>
          <p:spPr>
            <a:xfrm>
              <a:off x="6501600" y="4609800"/>
              <a:ext cx="1829160" cy="812520"/>
            </a:xfrm>
            <a:prstGeom prst="roundRect">
              <a:avLst>
                <a:gd name="adj" fmla="val 11893"/>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Consumer group</a:t>
              </a:r>
              <a:endParaRPr b="0" lang="ru-RU" sz="1800" spc="-1" strike="noStrike">
                <a:latin typeface="Arial"/>
              </a:endParaRPr>
            </a:p>
          </p:txBody>
        </p:sp>
        <p:sp>
          <p:nvSpPr>
            <p:cNvPr id="698" name="Прямая со стрелкой 10"/>
            <p:cNvSpPr/>
            <p:nvPr/>
          </p:nvSpPr>
          <p:spPr>
            <a:xfrm>
              <a:off x="2523240" y="3809880"/>
              <a:ext cx="810720" cy="360"/>
            </a:xfrm>
            <a:custGeom>
              <a:avLst/>
              <a:gdLst/>
              <a:ahLst/>
              <a:rect l="l" t="t" r="r" b="b"/>
              <a:pathLst>
                <a:path w="21600" h="21600">
                  <a:moveTo>
                    <a:pt x="0" y="0"/>
                  </a:moveTo>
                  <a:lnTo>
                    <a:pt x="21600" y="21600"/>
                  </a:lnTo>
                </a:path>
              </a:pathLst>
            </a:custGeom>
            <a:noFill/>
            <a:ln w="15875">
              <a:solidFill>
                <a:srgbClr val="8396a8"/>
              </a:solidFill>
              <a:tailEnd len="med" type="triangle" w="med"/>
            </a:ln>
          </p:spPr>
          <p:style>
            <a:lnRef idx="1">
              <a:schemeClr val="accent1"/>
            </a:lnRef>
            <a:fillRef idx="0">
              <a:schemeClr val="accent1"/>
            </a:fillRef>
            <a:effectRef idx="0">
              <a:schemeClr val="accent1"/>
            </a:effectRef>
            <a:fontRef idx="minor"/>
          </p:style>
        </p:sp>
        <p:sp>
          <p:nvSpPr>
            <p:cNvPr id="699" name="Прямая со стрелкой 12"/>
            <p:cNvSpPr/>
            <p:nvPr/>
          </p:nvSpPr>
          <p:spPr>
            <a:xfrm>
              <a:off x="5164200" y="3809880"/>
              <a:ext cx="1336680" cy="36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700" name="Соединительная линия уступом 14"/>
            <p:cNvSpPr/>
            <p:nvPr/>
          </p:nvSpPr>
          <p:spPr>
            <a:xfrm flipV="1">
              <a:off x="5164200" y="2539440"/>
              <a:ext cx="1336680" cy="1269360"/>
            </a:xfrm>
            <a:prstGeom prst="bentConnector3">
              <a:avLst>
                <a:gd name="adj1" fmla="val 25353"/>
              </a:avLst>
            </a:pr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701" name="Соединительная линия уступом 16"/>
            <p:cNvSpPr/>
            <p:nvPr/>
          </p:nvSpPr>
          <p:spPr>
            <a:xfrm>
              <a:off x="5164200" y="3809880"/>
              <a:ext cx="1336680" cy="1205640"/>
            </a:xfrm>
            <a:prstGeom prst="bentConnector3">
              <a:avLst>
                <a:gd name="adj1" fmla="val 25353"/>
              </a:avLst>
            </a:pr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702" name="Прямая со стрелкой 18"/>
            <p:cNvSpPr/>
            <p:nvPr/>
          </p:nvSpPr>
          <p:spPr>
            <a:xfrm>
              <a:off x="8331480" y="3809880"/>
              <a:ext cx="1336680" cy="360"/>
            </a:xfrm>
            <a:custGeom>
              <a:avLst/>
              <a:gdLst/>
              <a:ahLst/>
              <a:rect l="l" t="t" r="r" b="b"/>
              <a:pathLst>
                <a:path w="21600" h="21600">
                  <a:moveTo>
                    <a:pt x="0" y="0"/>
                  </a:moveTo>
                  <a:lnTo>
                    <a:pt x="21600" y="21600"/>
                  </a:lnTo>
                </a:path>
              </a:pathLst>
            </a:custGeom>
            <a:noFill/>
            <a:ln w="15875">
              <a:solidFill>
                <a:srgbClr val="8396a8"/>
              </a:solidFill>
              <a:tailEnd len="med" type="triangle" w="med"/>
            </a:ln>
          </p:spPr>
          <p:style>
            <a:lnRef idx="1">
              <a:schemeClr val="accent1"/>
            </a:lnRef>
            <a:fillRef idx="0">
              <a:schemeClr val="accent1"/>
            </a:fillRef>
            <a:effectRef idx="0">
              <a:schemeClr val="accent1"/>
            </a:effectRef>
            <a:fontRef idx="minor"/>
          </p:style>
        </p:sp>
        <p:sp>
          <p:nvSpPr>
            <p:cNvPr id="703" name="Дуга 26"/>
            <p:cNvSpPr/>
            <p:nvPr/>
          </p:nvSpPr>
          <p:spPr>
            <a:xfrm rot="5043600">
              <a:off x="8055360" y="2183400"/>
              <a:ext cx="1157040" cy="2671560"/>
            </a:xfrm>
            <a:prstGeom prst="arc">
              <a:avLst>
                <a:gd name="adj1" fmla="val 17370655"/>
                <a:gd name="adj2" fmla="val 1983601"/>
              </a:avLst>
            </a:prstGeom>
            <a:noFill/>
            <a:ln w="15875">
              <a:solidFill>
                <a:srgbClr val="ffffff"/>
              </a:solidFill>
              <a:tailEnd len="med" type="triangle" w="med"/>
            </a:ln>
          </p:spPr>
          <p:style>
            <a:lnRef idx="1">
              <a:schemeClr val="accent1"/>
            </a:lnRef>
            <a:fillRef idx="0">
              <a:schemeClr val="accent1"/>
            </a:fillRef>
            <a:effectRef idx="0">
              <a:schemeClr val="accent1"/>
            </a:effectRef>
            <a:fontRef idx="minor"/>
          </p:style>
        </p:sp>
        <p:sp>
          <p:nvSpPr>
            <p:cNvPr id="704" name="TextBox 27"/>
            <p:cNvSpPr/>
            <p:nvPr/>
          </p:nvSpPr>
          <p:spPr>
            <a:xfrm>
              <a:off x="2206080" y="345636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5c7184"/>
                  </a:solidFill>
                  <a:latin typeface="Arial"/>
                  <a:ea typeface="DejaVu Sans"/>
                </a:rPr>
                <a:t>xadd</a:t>
              </a:r>
              <a:endParaRPr b="0" lang="ru-RU" sz="1600" spc="-1" strike="noStrike">
                <a:latin typeface="Arial"/>
              </a:endParaRPr>
            </a:p>
          </p:txBody>
        </p:sp>
        <p:sp>
          <p:nvSpPr>
            <p:cNvPr id="705" name="TextBox 31"/>
            <p:cNvSpPr/>
            <p:nvPr/>
          </p:nvSpPr>
          <p:spPr>
            <a:xfrm>
              <a:off x="5282280" y="305172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adeb"/>
                  </a:solidFill>
                  <a:latin typeface="Arial"/>
                  <a:ea typeface="DejaVu Sans"/>
                </a:rPr>
                <a:t>xgroup</a:t>
              </a:r>
              <a:endParaRPr b="0" lang="ru-RU" sz="1600" spc="-1" strike="noStrike">
                <a:latin typeface="Arial"/>
              </a:endParaRPr>
            </a:p>
            <a:p>
              <a:pPr algn="ctr">
                <a:lnSpc>
                  <a:spcPct val="100000"/>
                </a:lnSpc>
                <a:buNone/>
              </a:pPr>
              <a:r>
                <a:rPr b="0" lang="en-US" sz="1600" spc="-1" strike="noStrike">
                  <a:solidFill>
                    <a:srgbClr val="00adeb"/>
                  </a:solidFill>
                  <a:latin typeface="Arial"/>
                  <a:ea typeface="DejaVu Sans"/>
                </a:rPr>
                <a:t>create</a:t>
              </a:r>
              <a:endParaRPr b="0" lang="ru-RU" sz="1600" spc="-1" strike="noStrike">
                <a:latin typeface="Arial"/>
              </a:endParaRPr>
            </a:p>
          </p:txBody>
        </p:sp>
        <p:sp>
          <p:nvSpPr>
            <p:cNvPr id="706" name="TextBox 32"/>
            <p:cNvSpPr/>
            <p:nvPr/>
          </p:nvSpPr>
          <p:spPr>
            <a:xfrm>
              <a:off x="5282280" y="427464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00adeb"/>
                  </a:solidFill>
                  <a:latin typeface="Arial"/>
                  <a:ea typeface="DejaVu Sans"/>
                </a:rPr>
                <a:t>xgroup</a:t>
              </a:r>
              <a:endParaRPr b="0" lang="ru-RU" sz="1600" spc="-1" strike="noStrike">
                <a:latin typeface="Arial"/>
              </a:endParaRPr>
            </a:p>
            <a:p>
              <a:pPr algn="ctr">
                <a:lnSpc>
                  <a:spcPct val="100000"/>
                </a:lnSpc>
                <a:buNone/>
              </a:pPr>
              <a:r>
                <a:rPr b="0" lang="en-US" sz="1600" spc="-1" strike="noStrike">
                  <a:solidFill>
                    <a:srgbClr val="00adeb"/>
                  </a:solidFill>
                  <a:latin typeface="Arial"/>
                  <a:ea typeface="DejaVu Sans"/>
                </a:rPr>
                <a:t>create</a:t>
              </a:r>
              <a:endParaRPr b="0" lang="ru-RU" sz="1600" spc="-1" strike="noStrike">
                <a:latin typeface="Arial"/>
              </a:endParaRPr>
            </a:p>
          </p:txBody>
        </p:sp>
        <p:sp>
          <p:nvSpPr>
            <p:cNvPr id="707" name="TextBox 33"/>
            <p:cNvSpPr/>
            <p:nvPr/>
          </p:nvSpPr>
          <p:spPr>
            <a:xfrm>
              <a:off x="8280720" y="345636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5c7184"/>
                  </a:solidFill>
                  <a:latin typeface="Arial"/>
                  <a:ea typeface="DejaVu Sans"/>
                </a:rPr>
                <a:t>xreadgroup</a:t>
              </a:r>
              <a:endParaRPr b="0" lang="ru-RU" sz="1600" spc="-1" strike="noStrike">
                <a:latin typeface="Arial"/>
              </a:endParaRPr>
            </a:p>
          </p:txBody>
        </p:sp>
        <p:sp>
          <p:nvSpPr>
            <p:cNvPr id="708" name="TextBox 34"/>
            <p:cNvSpPr/>
            <p:nvPr/>
          </p:nvSpPr>
          <p:spPr>
            <a:xfrm>
              <a:off x="8280720" y="414684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xack</a:t>
              </a:r>
              <a:endParaRPr b="0" lang="ru-RU" sz="1600" spc="-1" strike="noStrike">
                <a:latin typeface="Arial"/>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sp>
        <p:nvSpPr>
          <p:cNvPr id="710"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Типовые сценарии</a:t>
            </a:r>
            <a:endParaRPr b="0" lang="ru-RU" sz="4400" spc="-1" strike="noStrike">
              <a:latin typeface="Arial"/>
            </a:endParaRPr>
          </a:p>
        </p:txBody>
      </p:sp>
      <p:sp>
        <p:nvSpPr>
          <p:cNvPr id="711"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pub/sub</a:t>
            </a:r>
            <a:endParaRPr b="0" lang="ru-RU" sz="1800" spc="-1" strike="noStrike">
              <a:latin typeface="Arial"/>
            </a:endParaRPr>
          </a:p>
        </p:txBody>
      </p:sp>
      <p:pic>
        <p:nvPicPr>
          <p:cNvPr id="712" name="Рисунок 3" descr=""/>
          <p:cNvPicPr/>
          <p:nvPr/>
        </p:nvPicPr>
        <p:blipFill>
          <a:blip r:embed="rId1"/>
          <a:stretch/>
        </p:blipFill>
        <p:spPr>
          <a:xfrm>
            <a:off x="4948200" y="2989800"/>
            <a:ext cx="2295000" cy="1530000"/>
          </a:xfrm>
          <a:prstGeom prst="rect">
            <a:avLst/>
          </a:prstGeom>
          <a:ln w="0">
            <a:noFill/>
          </a:ln>
        </p:spPr>
      </p:pic>
      <p:sp>
        <p:nvSpPr>
          <p:cNvPr id="713" name="Скругленный прямоугольник 4"/>
          <p:cNvSpPr/>
          <p:nvPr/>
        </p:nvSpPr>
        <p:spPr>
          <a:xfrm>
            <a:off x="5181120" y="1866960"/>
            <a:ext cx="1829160" cy="812520"/>
          </a:xfrm>
          <a:prstGeom prst="roundRect">
            <a:avLst>
              <a:gd name="adj" fmla="val 11893"/>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Subscriber</a:t>
            </a:r>
            <a:endParaRPr b="0" lang="ru-RU" sz="1800" spc="-1" strike="noStrike">
              <a:latin typeface="Arial"/>
            </a:endParaRPr>
          </a:p>
        </p:txBody>
      </p:sp>
      <p:sp>
        <p:nvSpPr>
          <p:cNvPr id="714" name="Скругленный прямоугольник 5"/>
          <p:cNvSpPr/>
          <p:nvPr/>
        </p:nvSpPr>
        <p:spPr>
          <a:xfrm>
            <a:off x="5181120" y="4876560"/>
            <a:ext cx="1829160" cy="812520"/>
          </a:xfrm>
          <a:prstGeom prst="roundRect">
            <a:avLst>
              <a:gd name="adj" fmla="val 11893"/>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Subscriber</a:t>
            </a:r>
            <a:endParaRPr b="0" lang="ru-RU" sz="1800" spc="-1" strike="noStrike">
              <a:latin typeface="Arial"/>
            </a:endParaRPr>
          </a:p>
        </p:txBody>
      </p:sp>
      <p:sp>
        <p:nvSpPr>
          <p:cNvPr id="715" name="Скругленный прямоугольник 6"/>
          <p:cNvSpPr/>
          <p:nvPr/>
        </p:nvSpPr>
        <p:spPr>
          <a:xfrm>
            <a:off x="1865520" y="3348720"/>
            <a:ext cx="1829160" cy="812520"/>
          </a:xfrm>
          <a:prstGeom prst="roundRect">
            <a:avLst>
              <a:gd name="adj" fmla="val 11893"/>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Subscriber</a:t>
            </a:r>
            <a:endParaRPr b="0" lang="ru-RU" sz="1800" spc="-1" strike="noStrike">
              <a:latin typeface="Arial"/>
            </a:endParaRPr>
          </a:p>
        </p:txBody>
      </p:sp>
      <p:sp>
        <p:nvSpPr>
          <p:cNvPr id="716" name="Скругленный прямоугольник 8"/>
          <p:cNvSpPr/>
          <p:nvPr/>
        </p:nvSpPr>
        <p:spPr>
          <a:xfrm>
            <a:off x="8496720" y="3348720"/>
            <a:ext cx="1829160" cy="812520"/>
          </a:xfrm>
          <a:prstGeom prst="roundRect">
            <a:avLst>
              <a:gd name="adj" fmla="val 11893"/>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ea typeface="Arial"/>
              </a:rPr>
              <a:t>Subscriber</a:t>
            </a:r>
            <a:endParaRPr b="0" lang="ru-RU" sz="1800" spc="-1" strike="noStrike">
              <a:latin typeface="Arial"/>
            </a:endParaRPr>
          </a:p>
        </p:txBody>
      </p:sp>
      <p:sp>
        <p:nvSpPr>
          <p:cNvPr id="717" name="Прямая со стрелкой 12"/>
          <p:cNvSpPr/>
          <p:nvPr/>
        </p:nvSpPr>
        <p:spPr>
          <a:xfrm flipH="1">
            <a:off x="6094440" y="2450880"/>
            <a:ext cx="360" cy="87228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718" name="Прямая со стрелкой 15"/>
          <p:cNvSpPr/>
          <p:nvPr/>
        </p:nvSpPr>
        <p:spPr>
          <a:xfrm>
            <a:off x="3695400" y="3592440"/>
            <a:ext cx="1252080" cy="360"/>
          </a:xfrm>
          <a:custGeom>
            <a:avLst/>
            <a:gdLst/>
            <a:ahLst/>
            <a:rect l="l" t="t" r="r" b="b"/>
            <a:pathLst>
              <a:path w="21600" h="21600">
                <a:moveTo>
                  <a:pt x="0" y="0"/>
                </a:moveTo>
                <a:lnTo>
                  <a:pt x="21600" y="21600"/>
                </a:lnTo>
              </a:path>
            </a:pathLst>
          </a:custGeom>
          <a:noFill/>
          <a:ln w="15875">
            <a:solidFill>
              <a:srgbClr val="5c7184"/>
            </a:solidFill>
            <a:tailEnd len="med" type="triangle" w="med"/>
          </a:ln>
        </p:spPr>
        <p:style>
          <a:lnRef idx="1">
            <a:schemeClr val="accent1"/>
          </a:lnRef>
          <a:fillRef idx="0">
            <a:schemeClr val="accent1"/>
          </a:fillRef>
          <a:effectRef idx="0">
            <a:schemeClr val="accent1"/>
          </a:effectRef>
          <a:fontRef idx="minor"/>
        </p:style>
      </p:sp>
      <p:sp>
        <p:nvSpPr>
          <p:cNvPr id="719" name="Прямая со стрелкой 16"/>
          <p:cNvSpPr/>
          <p:nvPr/>
        </p:nvSpPr>
        <p:spPr>
          <a:xfrm>
            <a:off x="3695400" y="3918240"/>
            <a:ext cx="1252080" cy="360"/>
          </a:xfrm>
          <a:custGeom>
            <a:avLst/>
            <a:gdLst/>
            <a:ahLst/>
            <a:rect l="l" t="t" r="r" b="b"/>
            <a:pathLst>
              <a:path w="21600" h="21600">
                <a:moveTo>
                  <a:pt x="0" y="0"/>
                </a:moveTo>
                <a:lnTo>
                  <a:pt x="21600" y="21600"/>
                </a:lnTo>
              </a:path>
            </a:pathLst>
          </a:custGeom>
          <a:noFill/>
          <a:ln w="15875">
            <a:solidFill>
              <a:srgbClr val="00adeb"/>
            </a:solidFill>
            <a:headEnd len="med" type="triangle" w="med"/>
          </a:ln>
        </p:spPr>
        <p:style>
          <a:lnRef idx="1">
            <a:schemeClr val="accent1"/>
          </a:lnRef>
          <a:fillRef idx="0">
            <a:schemeClr val="accent1"/>
          </a:fillRef>
          <a:effectRef idx="0">
            <a:schemeClr val="accent1"/>
          </a:effectRef>
          <a:fontRef idx="minor"/>
        </p:style>
      </p:sp>
      <p:sp>
        <p:nvSpPr>
          <p:cNvPr id="720" name="Прямая со стрелкой 19"/>
          <p:cNvSpPr/>
          <p:nvPr/>
        </p:nvSpPr>
        <p:spPr>
          <a:xfrm rot="10800000">
            <a:off x="7244640" y="3917880"/>
            <a:ext cx="1252080" cy="360"/>
          </a:xfrm>
          <a:custGeom>
            <a:avLst/>
            <a:gdLst/>
            <a:ahLst/>
            <a:rect l="l" t="t" r="r" b="b"/>
            <a:pathLst>
              <a:path w="21600" h="21600">
                <a:moveTo>
                  <a:pt x="0" y="0"/>
                </a:moveTo>
                <a:lnTo>
                  <a:pt x="21600" y="21600"/>
                </a:lnTo>
              </a:path>
            </a:pathLst>
          </a:custGeom>
          <a:noFill/>
          <a:ln w="15875">
            <a:solidFill>
              <a:srgbClr val="00adeb"/>
            </a:solidFill>
            <a:headEnd len="med" type="triangle" w="med"/>
          </a:ln>
        </p:spPr>
        <p:style>
          <a:lnRef idx="1">
            <a:schemeClr val="accent1"/>
          </a:lnRef>
          <a:fillRef idx="0">
            <a:schemeClr val="accent1"/>
          </a:fillRef>
          <a:effectRef idx="0">
            <a:schemeClr val="accent1"/>
          </a:effectRef>
          <a:fontRef idx="minor"/>
        </p:style>
      </p:sp>
      <p:sp>
        <p:nvSpPr>
          <p:cNvPr id="721" name="Прямая со стрелкой 20"/>
          <p:cNvSpPr/>
          <p:nvPr/>
        </p:nvSpPr>
        <p:spPr>
          <a:xfrm rot="10800000">
            <a:off x="7244640" y="3592080"/>
            <a:ext cx="1252080" cy="360"/>
          </a:xfrm>
          <a:custGeom>
            <a:avLst/>
            <a:gdLst/>
            <a:ahLst/>
            <a:rect l="l" t="t" r="r" b="b"/>
            <a:pathLst>
              <a:path w="21600" h="21600">
                <a:moveTo>
                  <a:pt x="0" y="0"/>
                </a:moveTo>
                <a:lnTo>
                  <a:pt x="21600" y="21600"/>
                </a:lnTo>
              </a:path>
            </a:pathLst>
          </a:custGeom>
          <a:noFill/>
          <a:ln w="15875">
            <a:solidFill>
              <a:srgbClr val="5c7184"/>
            </a:solidFill>
            <a:tailEnd len="med" type="triangle" w="med"/>
          </a:ln>
        </p:spPr>
        <p:style>
          <a:lnRef idx="1">
            <a:schemeClr val="accent1"/>
          </a:lnRef>
          <a:fillRef idx="0">
            <a:schemeClr val="accent1"/>
          </a:fillRef>
          <a:effectRef idx="0">
            <a:schemeClr val="accent1"/>
          </a:effectRef>
          <a:fontRef idx="minor"/>
        </p:style>
      </p:sp>
      <p:sp>
        <p:nvSpPr>
          <p:cNvPr id="722" name="Прямая со стрелкой 22"/>
          <p:cNvSpPr/>
          <p:nvPr/>
        </p:nvSpPr>
        <p:spPr>
          <a:xfrm rot="16200000">
            <a:off x="5576040" y="4519080"/>
            <a:ext cx="714240" cy="360"/>
          </a:xfrm>
          <a:custGeom>
            <a:avLst/>
            <a:gdLst/>
            <a:ahLst/>
            <a:rect l="l" t="t" r="r" b="b"/>
            <a:pathLst>
              <a:path w="21600" h="21600">
                <a:moveTo>
                  <a:pt x="0" y="0"/>
                </a:moveTo>
                <a:lnTo>
                  <a:pt x="21600" y="21600"/>
                </a:lnTo>
              </a:path>
            </a:pathLst>
          </a:custGeom>
          <a:noFill/>
          <a:ln w="15875">
            <a:solidFill>
              <a:srgbClr val="5c7184"/>
            </a:solidFill>
            <a:tailEnd len="med" type="triangle" w="med"/>
          </a:ln>
        </p:spPr>
        <p:style>
          <a:lnRef idx="1">
            <a:schemeClr val="accent1"/>
          </a:lnRef>
          <a:fillRef idx="0">
            <a:schemeClr val="accent1"/>
          </a:fillRef>
          <a:effectRef idx="0">
            <a:schemeClr val="accent1"/>
          </a:effectRef>
          <a:fontRef idx="minor"/>
        </p:style>
      </p:sp>
      <p:sp>
        <p:nvSpPr>
          <p:cNvPr id="723" name="Прямая со стрелкой 23"/>
          <p:cNvSpPr/>
          <p:nvPr/>
        </p:nvSpPr>
        <p:spPr>
          <a:xfrm rot="16200000">
            <a:off x="5901840" y="4519080"/>
            <a:ext cx="714240" cy="360"/>
          </a:xfrm>
          <a:custGeom>
            <a:avLst/>
            <a:gdLst/>
            <a:ahLst/>
            <a:rect l="l" t="t" r="r" b="b"/>
            <a:pathLst>
              <a:path w="21600" h="21600">
                <a:moveTo>
                  <a:pt x="0" y="0"/>
                </a:moveTo>
                <a:lnTo>
                  <a:pt x="21600" y="21600"/>
                </a:lnTo>
              </a:path>
            </a:pathLst>
          </a:custGeom>
          <a:noFill/>
          <a:ln w="15875">
            <a:solidFill>
              <a:srgbClr val="00adeb"/>
            </a:solidFill>
            <a:headEnd len="med" type="triangle" w="med"/>
          </a:ln>
        </p:spPr>
        <p:style>
          <a:lnRef idx="1">
            <a:schemeClr val="accent1"/>
          </a:lnRef>
          <a:fillRef idx="0">
            <a:schemeClr val="accent1"/>
          </a:fillRef>
          <a:effectRef idx="0">
            <a:schemeClr val="accent1"/>
          </a:effectRef>
          <a:fontRef idx="minor"/>
        </p:style>
      </p:sp>
      <p:sp>
        <p:nvSpPr>
          <p:cNvPr id="724" name="TextBox 24"/>
          <p:cNvSpPr/>
          <p:nvPr/>
        </p:nvSpPr>
        <p:spPr>
          <a:xfrm>
            <a:off x="5984640" y="283788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adeb"/>
                </a:solidFill>
                <a:latin typeface="Arial"/>
                <a:ea typeface="DejaVu Sans"/>
              </a:rPr>
              <a:t>Hello World!</a:t>
            </a:r>
            <a:endParaRPr b="0" lang="ru-RU" sz="1400" spc="-1" strike="noStrike">
              <a:latin typeface="Arial"/>
            </a:endParaRPr>
          </a:p>
        </p:txBody>
      </p:sp>
      <p:sp>
        <p:nvSpPr>
          <p:cNvPr id="725" name="TextBox 26"/>
          <p:cNvSpPr/>
          <p:nvPr/>
        </p:nvSpPr>
        <p:spPr>
          <a:xfrm>
            <a:off x="3618000" y="397296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adeb"/>
                </a:solidFill>
                <a:latin typeface="Arial"/>
                <a:ea typeface="DejaVu Sans"/>
              </a:rPr>
              <a:t>Hello World!</a:t>
            </a:r>
            <a:endParaRPr b="0" lang="ru-RU" sz="1400" spc="-1" strike="noStrike">
              <a:latin typeface="Arial"/>
            </a:endParaRPr>
          </a:p>
        </p:txBody>
      </p:sp>
      <p:sp>
        <p:nvSpPr>
          <p:cNvPr id="726" name="TextBox 27"/>
          <p:cNvSpPr/>
          <p:nvPr/>
        </p:nvSpPr>
        <p:spPr>
          <a:xfrm>
            <a:off x="6158160" y="441828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adeb"/>
                </a:solidFill>
                <a:latin typeface="Arial"/>
                <a:ea typeface="DejaVu Sans"/>
              </a:rPr>
              <a:t>Hello World!</a:t>
            </a:r>
            <a:endParaRPr b="0" lang="ru-RU" sz="1400" spc="-1" strike="noStrike">
              <a:latin typeface="Arial"/>
            </a:endParaRPr>
          </a:p>
        </p:txBody>
      </p:sp>
      <p:sp>
        <p:nvSpPr>
          <p:cNvPr id="727" name="TextBox 29"/>
          <p:cNvSpPr/>
          <p:nvPr/>
        </p:nvSpPr>
        <p:spPr>
          <a:xfrm>
            <a:off x="3618000" y="328176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5c7184"/>
                </a:solidFill>
                <a:latin typeface="Arial"/>
                <a:ea typeface="DejaVu Sans"/>
              </a:rPr>
              <a:t>Subscribe</a:t>
            </a:r>
            <a:endParaRPr b="0" lang="ru-RU" sz="1400" spc="-1" strike="noStrike">
              <a:latin typeface="Arial"/>
            </a:endParaRPr>
          </a:p>
        </p:txBody>
      </p:sp>
      <p:sp>
        <p:nvSpPr>
          <p:cNvPr id="728" name="TextBox 30"/>
          <p:cNvSpPr/>
          <p:nvPr/>
        </p:nvSpPr>
        <p:spPr>
          <a:xfrm>
            <a:off x="7164000" y="397296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00adeb"/>
                </a:solidFill>
                <a:latin typeface="Arial"/>
                <a:ea typeface="DejaVu Sans"/>
              </a:rPr>
              <a:t>Hello World!</a:t>
            </a:r>
            <a:endParaRPr b="0" lang="ru-RU" sz="1400" spc="-1" strike="noStrike">
              <a:latin typeface="Arial"/>
            </a:endParaRPr>
          </a:p>
        </p:txBody>
      </p:sp>
      <p:sp>
        <p:nvSpPr>
          <p:cNvPr id="729" name="TextBox 31"/>
          <p:cNvSpPr/>
          <p:nvPr/>
        </p:nvSpPr>
        <p:spPr>
          <a:xfrm>
            <a:off x="7164000" y="328176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5c7184"/>
                </a:solidFill>
                <a:latin typeface="Arial"/>
                <a:ea typeface="DejaVu Sans"/>
              </a:rPr>
              <a:t>Subscribe</a:t>
            </a:r>
            <a:endParaRPr b="0" lang="ru-RU" sz="1400" spc="-1" strike="noStrike">
              <a:latin typeface="Arial"/>
            </a:endParaRPr>
          </a:p>
        </p:txBody>
      </p:sp>
      <p:sp>
        <p:nvSpPr>
          <p:cNvPr id="730" name="TextBox 32"/>
          <p:cNvSpPr/>
          <p:nvPr/>
        </p:nvSpPr>
        <p:spPr>
          <a:xfrm>
            <a:off x="4665600" y="4418280"/>
            <a:ext cx="143244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400" spc="-1" strike="noStrike">
                <a:solidFill>
                  <a:srgbClr val="5c7184"/>
                </a:solidFill>
                <a:latin typeface="Arial"/>
                <a:ea typeface="DejaVu Sans"/>
              </a:rPr>
              <a:t>Subscribe</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31" name="Группа 6"/>
          <p:cNvGrpSpPr/>
          <p:nvPr/>
        </p:nvGrpSpPr>
        <p:grpSpPr>
          <a:xfrm>
            <a:off x="2010240" y="935640"/>
            <a:ext cx="8170920" cy="5055840"/>
            <a:chOff x="2010240" y="935640"/>
            <a:chExt cx="8170920" cy="5055840"/>
          </a:xfrm>
        </p:grpSpPr>
        <p:sp>
          <p:nvSpPr>
            <p:cNvPr id="732" name="Прямоугольник 1"/>
            <p:cNvSpPr/>
            <p:nvPr/>
          </p:nvSpPr>
          <p:spPr>
            <a:xfrm>
              <a:off x="2993760" y="1368360"/>
              <a:ext cx="6251400" cy="4160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sp>
        <p:pic>
          <p:nvPicPr>
            <p:cNvPr id="733" name="Google Shape;242;g2f082c097b9_0_116" descr=""/>
            <p:cNvPicPr/>
            <p:nvPr/>
          </p:nvPicPr>
          <p:blipFill>
            <a:blip r:embed="rId1"/>
            <a:stretch/>
          </p:blipFill>
          <p:spPr>
            <a:xfrm>
              <a:off x="3519000" y="1627560"/>
              <a:ext cx="5153760" cy="3863880"/>
            </a:xfrm>
            <a:prstGeom prst="rect">
              <a:avLst/>
            </a:prstGeom>
            <a:ln w="0">
              <a:noFill/>
            </a:ln>
          </p:spPr>
        </p:pic>
        <p:pic>
          <p:nvPicPr>
            <p:cNvPr id="734" name="Image 1" descr=" "/>
            <p:cNvPicPr/>
            <p:nvPr/>
          </p:nvPicPr>
          <p:blipFill>
            <a:blip r:embed="rId2"/>
            <a:stretch/>
          </p:blipFill>
          <p:spPr>
            <a:xfrm>
              <a:off x="2010240" y="935640"/>
              <a:ext cx="8170920" cy="5055840"/>
            </a:xfrm>
            <a:prstGeom prst="rect">
              <a:avLst/>
            </a:prstGeom>
            <a:ln w="0">
              <a:noFill/>
            </a:ln>
          </p:spPr>
        </p:pic>
      </p:grpSp>
      <p:sp>
        <p:nvSpPr>
          <p:cNvPr id="735" name="Google Shape;247;g2f082c097b9_0_124"/>
          <p:cNvSpPr/>
          <p:nvPr/>
        </p:nvSpPr>
        <p:spPr>
          <a:xfrm>
            <a:off x="432720" y="423360"/>
            <a:ext cx="9615600" cy="536040"/>
          </a:xfrm>
          <a:prstGeom prst="rect">
            <a:avLst/>
          </a:prstGeom>
          <a:noFill/>
          <a:ln w="0">
            <a:noFill/>
          </a:ln>
        </p:spPr>
        <p:style>
          <a:lnRef idx="0"/>
          <a:fillRef idx="0"/>
          <a:effectRef idx="0"/>
          <a:fontRef idx="minor"/>
        </p:style>
        <p:txBody>
          <a:bodyPr lIns="0" rIns="0" tIns="0" bIns="0" anchor="t">
            <a:spAutoFit/>
          </a:bodyPr>
          <a:p>
            <a:pPr>
              <a:lnSpc>
                <a:spcPct val="80000"/>
              </a:lnSpc>
              <a:buNone/>
            </a:pPr>
            <a:r>
              <a:rPr b="1" lang="ru-RU" sz="4400" spc="-1" strike="noStrike">
                <a:solidFill>
                  <a:srgbClr val="ffffff"/>
                </a:solidFill>
                <a:latin typeface="Arial"/>
                <a:ea typeface="DejaVu Sans"/>
              </a:rPr>
              <a:t>Модули </a:t>
            </a:r>
            <a:r>
              <a:rPr b="1" lang="en" sz="4400" spc="-1" strike="noStrike">
                <a:solidFill>
                  <a:srgbClr val="ffffff"/>
                </a:solidFill>
                <a:latin typeface="Arial"/>
                <a:ea typeface="DejaVu Sans"/>
              </a:rPr>
              <a:t>Redis </a:t>
            </a:r>
            <a:r>
              <a:rPr b="1" lang="ru-RU" sz="4400" spc="-1" strike="noStrike">
                <a:solidFill>
                  <a:srgbClr val="ffffff"/>
                </a:solidFill>
                <a:latin typeface="Arial"/>
                <a:ea typeface="DejaVu Sans"/>
              </a:rPr>
              <a:t>и их возможности</a:t>
            </a:r>
            <a:endParaRPr b="0" lang="ru-RU" sz="4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432720" y="423360"/>
            <a:ext cx="9605880" cy="1144800"/>
          </a:xfrm>
          <a:prstGeom prst="rect">
            <a:avLst/>
          </a:prstGeom>
          <a:noFill/>
          <a:ln w="0">
            <a:noFill/>
          </a:ln>
        </p:spPr>
        <p:txBody>
          <a:bodyPr lIns="0" rIns="0" tIns="0" bIns="0" anchor="t">
            <a:noAutofit/>
          </a:bodyPr>
          <a:p>
            <a:pPr>
              <a:lnSpc>
                <a:spcPct val="80000"/>
              </a:lnSpc>
              <a:buNone/>
              <a:tabLst>
                <a:tab algn="l" pos="0"/>
              </a:tabLst>
            </a:pPr>
            <a:r>
              <a:rPr b="1" lang="ru-RU" sz="6000" spc="-1" strike="noStrike">
                <a:solidFill>
                  <a:srgbClr val="ffffff"/>
                </a:solidFill>
                <a:latin typeface="Arial"/>
              </a:rPr>
              <a:t>О спикере</a:t>
            </a:r>
            <a:endParaRPr b="0" lang="ru-RU" sz="6000" spc="-1" strike="noStrike">
              <a:latin typeface="Arial"/>
            </a:endParaRPr>
          </a:p>
        </p:txBody>
      </p:sp>
      <p:sp>
        <p:nvSpPr>
          <p:cNvPr id="403" name="PlaceHolder 2"/>
          <p:cNvSpPr>
            <a:spLocks noGrp="1"/>
          </p:cNvSpPr>
          <p:nvPr>
            <p:ph/>
          </p:nvPr>
        </p:nvSpPr>
        <p:spPr>
          <a:xfrm>
            <a:off x="4119840" y="2130480"/>
            <a:ext cx="7449120" cy="524160"/>
          </a:xfrm>
          <a:prstGeom prst="rect">
            <a:avLst/>
          </a:prstGeom>
          <a:noFill/>
          <a:ln w="0">
            <a:noFill/>
          </a:ln>
        </p:spPr>
        <p:txBody>
          <a:bodyPr lIns="0" rIns="90000" tIns="45000" bIns="45000" anchor="t">
            <a:noAutofit/>
          </a:bodyPr>
          <a:p>
            <a:pPr>
              <a:lnSpc>
                <a:spcPct val="90000"/>
              </a:lnSpc>
              <a:spcBef>
                <a:spcPts val="1001"/>
              </a:spcBef>
              <a:buNone/>
              <a:tabLst>
                <a:tab algn="l" pos="0"/>
              </a:tabLst>
            </a:pPr>
            <a:r>
              <a:rPr b="1" lang="ru-RU" sz="4000" spc="-1" strike="noStrike">
                <a:solidFill>
                  <a:srgbClr val="ffffff"/>
                </a:solidFill>
                <a:latin typeface="Arial"/>
              </a:rPr>
              <a:t>Сидоркин Алексей</a:t>
            </a:r>
            <a:endParaRPr b="0" lang="ru-RU" sz="4000" spc="-1" strike="noStrike">
              <a:latin typeface="Arial"/>
            </a:endParaRPr>
          </a:p>
        </p:txBody>
      </p:sp>
      <p:sp>
        <p:nvSpPr>
          <p:cNvPr id="404" name="PlaceHolder 3"/>
          <p:cNvSpPr>
            <a:spLocks noGrp="1"/>
          </p:cNvSpPr>
          <p:nvPr>
            <p:ph/>
          </p:nvPr>
        </p:nvSpPr>
        <p:spPr>
          <a:xfrm>
            <a:off x="4115880" y="2728800"/>
            <a:ext cx="7449120" cy="385200"/>
          </a:xfrm>
          <a:prstGeom prst="rect">
            <a:avLst/>
          </a:prstGeom>
          <a:noFill/>
          <a:ln w="0">
            <a:noFill/>
          </a:ln>
        </p:spPr>
        <p:txBody>
          <a:bodyPr lIns="0" rIns="90000" tIns="45000" bIns="45000" anchor="t">
            <a:noAutofit/>
          </a:bodyPr>
          <a:p>
            <a:pPr>
              <a:lnSpc>
                <a:spcPct val="90000"/>
              </a:lnSpc>
              <a:spcBef>
                <a:spcPts val="1001"/>
              </a:spcBef>
              <a:buNone/>
              <a:tabLst>
                <a:tab algn="l" pos="0"/>
              </a:tabLst>
            </a:pPr>
            <a:r>
              <a:rPr b="0" lang="ru-RU" sz="2200" spc="-1" strike="noStrike">
                <a:solidFill>
                  <a:srgbClr val="ffffff"/>
                </a:solidFill>
                <a:latin typeface="Arial"/>
              </a:rPr>
              <a:t>архитектор</a:t>
            </a:r>
            <a:endParaRPr b="0" lang="ru-RU" sz="2200" spc="-1" strike="noStrike">
              <a:latin typeface="Arial"/>
            </a:endParaRPr>
          </a:p>
        </p:txBody>
      </p:sp>
      <p:sp>
        <p:nvSpPr>
          <p:cNvPr id="405" name="Рисунок 3"/>
          <p:cNvSpPr/>
          <p:nvPr/>
        </p:nvSpPr>
        <p:spPr>
          <a:xfrm>
            <a:off x="308880" y="2857320"/>
            <a:ext cx="3525480" cy="2233080"/>
          </a:xfrm>
          <a:custGeom>
            <a:avLst/>
            <a:gdLst/>
            <a:ahLst/>
            <a:rect l="l" t="t" r="r" b="b"/>
            <a:pathLst>
              <a:path w="3526050" h="2233735">
                <a:moveTo>
                  <a:pt x="0" y="0"/>
                </a:moveTo>
                <a:lnTo>
                  <a:pt x="780244" y="2233735"/>
                </a:lnTo>
                <a:lnTo>
                  <a:pt x="3526050" y="931276"/>
                </a:lnTo>
                <a:lnTo>
                  <a:pt x="0" y="0"/>
                </a:lnTo>
                <a:close/>
              </a:path>
            </a:pathLst>
          </a:custGeom>
          <a:solidFill>
            <a:schemeClr val="accent2">
              <a:lumMod val="10000"/>
            </a:schemeClr>
          </a:solidFill>
          <a:ln w="6408">
            <a:noFill/>
          </a:ln>
        </p:spPr>
        <p:style>
          <a:lnRef idx="0"/>
          <a:fillRef idx="0"/>
          <a:effectRef idx="0"/>
          <a:fontRef idx="minor"/>
        </p:style>
      </p:sp>
      <p:sp>
        <p:nvSpPr>
          <p:cNvPr id="406" name="Рисунок 18"/>
          <p:cNvSpPr/>
          <p:nvPr/>
        </p:nvSpPr>
        <p:spPr>
          <a:xfrm>
            <a:off x="309240" y="1499760"/>
            <a:ext cx="3512160" cy="3597840"/>
          </a:xfrm>
          <a:custGeom>
            <a:avLst/>
            <a:gdLst/>
            <a:ahLst/>
            <a:rect l="l" t="t" r="r" b="b"/>
            <a:pathLst>
              <a:path w="3425825" h="4016075">
                <a:moveTo>
                  <a:pt x="7353" y="0"/>
                </a:moveTo>
                <a:lnTo>
                  <a:pt x="3425825" y="0"/>
                </a:lnTo>
                <a:lnTo>
                  <a:pt x="3425825" y="2138410"/>
                </a:lnTo>
                <a:lnTo>
                  <a:pt x="3424963" y="2142817"/>
                </a:lnTo>
                <a:lnTo>
                  <a:pt x="3410380" y="2217320"/>
                </a:lnTo>
                <a:lnTo>
                  <a:pt x="3410380" y="2217321"/>
                </a:lnTo>
                <a:lnTo>
                  <a:pt x="3361405" y="2364861"/>
                </a:lnTo>
                <a:lnTo>
                  <a:pt x="3356967" y="2376474"/>
                </a:lnTo>
                <a:lnTo>
                  <a:pt x="3285025" y="2522332"/>
                </a:lnTo>
                <a:lnTo>
                  <a:pt x="3274791" y="2540963"/>
                </a:lnTo>
                <a:lnTo>
                  <a:pt x="3191933" y="2669723"/>
                </a:lnTo>
                <a:lnTo>
                  <a:pt x="3120234" y="2765855"/>
                </a:lnTo>
                <a:lnTo>
                  <a:pt x="3060979" y="2840902"/>
                </a:lnTo>
                <a:lnTo>
                  <a:pt x="2972497" y="2938936"/>
                </a:lnTo>
                <a:lnTo>
                  <a:pt x="2904738" y="3011208"/>
                </a:lnTo>
                <a:lnTo>
                  <a:pt x="2797512" y="3111713"/>
                </a:lnTo>
                <a:lnTo>
                  <a:pt x="2724836" y="3178161"/>
                </a:lnTo>
                <a:lnTo>
                  <a:pt x="2590963" y="3285487"/>
                </a:lnTo>
                <a:lnTo>
                  <a:pt x="2522904" y="3339270"/>
                </a:lnTo>
                <a:lnTo>
                  <a:pt x="2300572" y="3492037"/>
                </a:lnTo>
                <a:cubicBezTo>
                  <a:pt x="2265938" y="3514041"/>
                  <a:pt x="2230725" y="3535724"/>
                  <a:pt x="2194872" y="3556958"/>
                </a:cubicBezTo>
                <a:cubicBezTo>
                  <a:pt x="2081074" y="3624349"/>
                  <a:pt x="1966623" y="3684495"/>
                  <a:pt x="1852945" y="3737284"/>
                </a:cubicBezTo>
                <a:cubicBezTo>
                  <a:pt x="1511912" y="3895651"/>
                  <a:pt x="1177836" y="3987804"/>
                  <a:pt x="889206" y="4010688"/>
                </a:cubicBezTo>
                <a:lnTo>
                  <a:pt x="755498" y="4016075"/>
                </a:lnTo>
                <a:lnTo>
                  <a:pt x="742955" y="4016075"/>
                </a:lnTo>
                <a:lnTo>
                  <a:pt x="733798" y="4015660"/>
                </a:lnTo>
                <a:lnTo>
                  <a:pt x="617149" y="4010368"/>
                </a:lnTo>
                <a:lnTo>
                  <a:pt x="458243" y="3982893"/>
                </a:lnTo>
                <a:lnTo>
                  <a:pt x="421259" y="3973086"/>
                </a:lnTo>
                <a:lnTo>
                  <a:pt x="284579" y="3921818"/>
                </a:lnTo>
                <a:lnTo>
                  <a:pt x="284573" y="3921815"/>
                </a:lnTo>
                <a:lnTo>
                  <a:pt x="206885" y="3873876"/>
                </a:lnTo>
                <a:lnTo>
                  <a:pt x="186191" y="3857696"/>
                </a:lnTo>
                <a:lnTo>
                  <a:pt x="137905" y="3814114"/>
                </a:lnTo>
                <a:lnTo>
                  <a:pt x="120015" y="3795426"/>
                </a:lnTo>
                <a:lnTo>
                  <a:pt x="68286" y="3725548"/>
                </a:lnTo>
                <a:lnTo>
                  <a:pt x="68285" y="3725546"/>
                </a:lnTo>
                <a:lnTo>
                  <a:pt x="33297" y="3650894"/>
                </a:lnTo>
                <a:lnTo>
                  <a:pt x="29839" y="3643516"/>
                </a:lnTo>
                <a:lnTo>
                  <a:pt x="7201" y="3554954"/>
                </a:lnTo>
                <a:lnTo>
                  <a:pt x="0" y="3462241"/>
                </a:lnTo>
                <a:lnTo>
                  <a:pt x="0" y="3458894"/>
                </a:lnTo>
                <a:lnTo>
                  <a:pt x="7353" y="3361170"/>
                </a:lnTo>
                <a:close/>
              </a:path>
              <a:path w="3512874" h="3598394">
                <a:moveTo>
                  <a:pt x="2144564" y="0"/>
                </a:moveTo>
                <a:lnTo>
                  <a:pt x="3499718" y="309186"/>
                </a:lnTo>
                <a:cubicBezTo>
                  <a:pt x="3504103" y="967028"/>
                  <a:pt x="3508489" y="1624869"/>
                  <a:pt x="3512874" y="2282711"/>
                </a:cubicBezTo>
                <a:lnTo>
                  <a:pt x="782831" y="3598394"/>
                </a:lnTo>
                <a:lnTo>
                  <a:pt x="0" y="1355154"/>
                </a:lnTo>
                <a:lnTo>
                  <a:pt x="651263" y="78941"/>
                </a:lnTo>
                <a:close/>
              </a:path>
            </a:pathLst>
          </a:custGeom>
          <a:blipFill rotWithShape="0">
            <a:blip r:embed="rId1"/>
            <a:srcRect/>
            <a:stretch/>
          </a:blipFill>
          <a:ln w="0">
            <a:noFill/>
          </a:ln>
        </p:spPr>
        <p:style>
          <a:lnRef idx="0"/>
          <a:fillRef idx="0"/>
          <a:effectRef idx="0"/>
          <a:fontRef idx="minor"/>
        </p:style>
      </p:sp>
      <p:sp>
        <p:nvSpPr>
          <p:cNvPr id="407" name="PlaceHolder 4"/>
          <p:cNvSpPr>
            <a:spLocks noGrp="1"/>
          </p:cNvSpPr>
          <p:nvPr>
            <p:ph/>
          </p:nvPr>
        </p:nvSpPr>
        <p:spPr>
          <a:xfrm>
            <a:off x="4115880" y="3715200"/>
            <a:ext cx="7449120" cy="589320"/>
          </a:xfrm>
          <a:prstGeom prst="rect">
            <a:avLst/>
          </a:prstGeom>
          <a:noFill/>
          <a:ln w="0">
            <a:noFill/>
          </a:ln>
        </p:spPr>
        <p:txBody>
          <a:bodyPr lIns="0" rIns="90000" tIns="45000" bIns="45000" anchor="t">
            <a:noAutofit/>
          </a:bodyPr>
          <a:p>
            <a:pPr>
              <a:lnSpc>
                <a:spcPct val="100000"/>
              </a:lnSpc>
              <a:spcAft>
                <a:spcPts val="300"/>
              </a:spcAft>
              <a:buNone/>
              <a:tabLst>
                <a:tab algn="l" pos="0"/>
              </a:tabLst>
            </a:pPr>
            <a:r>
              <a:rPr b="1" lang="ru-RU" sz="1600" spc="-1" strike="noStrike">
                <a:solidFill>
                  <a:srgbClr val="ffffff"/>
                </a:solidFill>
                <a:latin typeface="Arial"/>
              </a:rPr>
              <a:t>В ИТ-холдинге Т1 с 2019 года, 9+ лет в разработке</a:t>
            </a:r>
            <a:endParaRPr b="0" lang="ru-RU" sz="1600" spc="-1" strike="noStrike">
              <a:latin typeface="Arial"/>
            </a:endParaRPr>
          </a:p>
          <a:p>
            <a:pPr>
              <a:lnSpc>
                <a:spcPct val="100000"/>
              </a:lnSpc>
              <a:spcAft>
                <a:spcPts val="300"/>
              </a:spcAft>
              <a:buNone/>
              <a:tabLst>
                <a:tab algn="l" pos="0"/>
              </a:tabLst>
            </a:pPr>
            <a:r>
              <a:rPr b="0" lang="ru-RU" sz="1600" spc="-1" strike="noStrike">
                <a:solidFill>
                  <a:srgbClr val="ffffff"/>
                </a:solidFill>
                <a:latin typeface="Arial"/>
              </a:rPr>
              <a:t>Проекты</a:t>
            </a:r>
            <a:endParaRPr b="0" lang="ru-RU" sz="1600" spc="-1" strike="noStrike">
              <a:latin typeface="Arial"/>
            </a:endParaRPr>
          </a:p>
          <a:p>
            <a:pPr marL="249840" indent="-249840">
              <a:lnSpc>
                <a:spcPct val="100000"/>
              </a:lnSpc>
              <a:spcAft>
                <a:spcPts val="300"/>
              </a:spcAft>
              <a:buClr>
                <a:srgbClr val="ffffff"/>
              </a:buClr>
              <a:buFont typeface="Wingdings" charset="2"/>
              <a:buChar char=""/>
              <a:tabLst>
                <a:tab algn="l" pos="0"/>
              </a:tabLst>
            </a:pPr>
            <a:r>
              <a:rPr b="0" lang="en" sz="1400" spc="-1" strike="noStrike">
                <a:solidFill>
                  <a:srgbClr val="ffffff"/>
                </a:solidFill>
                <a:latin typeface="Arial"/>
              </a:rPr>
              <a:t>CRM </a:t>
            </a:r>
            <a:r>
              <a:rPr b="0" lang="ru-RU" sz="1400" spc="-1" strike="noStrike">
                <a:solidFill>
                  <a:srgbClr val="ffffff"/>
                </a:solidFill>
                <a:latin typeface="Arial"/>
              </a:rPr>
              <a:t>банка Зенит</a:t>
            </a:r>
            <a:endParaRPr b="0" lang="ru-RU" sz="1400" spc="-1" strike="noStrike">
              <a:latin typeface="Arial"/>
            </a:endParaRPr>
          </a:p>
          <a:p>
            <a:pPr marL="249840" indent="-249840">
              <a:lnSpc>
                <a:spcPct val="100000"/>
              </a:lnSpc>
              <a:spcAft>
                <a:spcPts val="300"/>
              </a:spcAft>
              <a:buClr>
                <a:srgbClr val="ffffff"/>
              </a:buClr>
              <a:buFont typeface="Wingdings" charset="2"/>
              <a:buChar char=""/>
              <a:tabLst>
                <a:tab algn="l" pos="0"/>
              </a:tabLst>
            </a:pPr>
            <a:r>
              <a:rPr b="0" lang="en" sz="1400" spc="-1" strike="noStrike">
                <a:solidFill>
                  <a:srgbClr val="ffffff"/>
                </a:solidFill>
                <a:latin typeface="Arial"/>
              </a:rPr>
              <a:t>ERP </a:t>
            </a:r>
            <a:r>
              <a:rPr b="0" lang="ru-RU" sz="1400" spc="-1" strike="noStrike">
                <a:solidFill>
                  <a:srgbClr val="ffffff"/>
                </a:solidFill>
                <a:latin typeface="Arial"/>
              </a:rPr>
              <a:t>компании «Моё Дело»</a:t>
            </a:r>
            <a:endParaRPr b="0" lang="ru-RU" sz="1400" spc="-1" strike="noStrike">
              <a:latin typeface="Arial"/>
            </a:endParaRPr>
          </a:p>
          <a:p>
            <a:pPr marL="249840" indent="-249840">
              <a:lnSpc>
                <a:spcPct val="100000"/>
              </a:lnSpc>
              <a:spcAft>
                <a:spcPts val="300"/>
              </a:spcAft>
              <a:buClr>
                <a:srgbClr val="ffffff"/>
              </a:buClr>
              <a:buFont typeface="Wingdings" charset="2"/>
              <a:buChar char=""/>
              <a:tabLst>
                <a:tab algn="l" pos="0"/>
              </a:tabLst>
            </a:pPr>
            <a:r>
              <a:rPr b="0" lang="en" sz="1400" spc="-1" strike="noStrike">
                <a:solidFill>
                  <a:srgbClr val="ffffff"/>
                </a:solidFill>
                <a:latin typeface="Arial"/>
              </a:rPr>
              <a:t>CRM </a:t>
            </a:r>
            <a:r>
              <a:rPr b="0" lang="ru-RU" sz="1400" spc="-1" strike="noStrike">
                <a:solidFill>
                  <a:srgbClr val="ffffff"/>
                </a:solidFill>
                <a:latin typeface="Arial"/>
              </a:rPr>
              <a:t>Национальное Рейтинговое Агентство</a:t>
            </a:r>
            <a:endParaRPr b="0" lang="ru-RU" sz="1400" spc="-1" strike="noStrike">
              <a:latin typeface="Arial"/>
            </a:endParaRPr>
          </a:p>
          <a:p>
            <a:pPr marL="249840" indent="-249840">
              <a:lnSpc>
                <a:spcPct val="100000"/>
              </a:lnSpc>
              <a:spcAft>
                <a:spcPts val="300"/>
              </a:spcAft>
              <a:buClr>
                <a:srgbClr val="ffffff"/>
              </a:buClr>
              <a:buFont typeface="Wingdings" charset="2"/>
              <a:buChar char=""/>
              <a:tabLst>
                <a:tab algn="l" pos="0"/>
              </a:tabLst>
            </a:pPr>
            <a:r>
              <a:rPr b="0" lang="ru-RU" sz="1400" spc="-1" strike="noStrike">
                <a:solidFill>
                  <a:srgbClr val="ffffff"/>
                </a:solidFill>
                <a:latin typeface="Arial"/>
              </a:rPr>
              <a:t>НОТА ЮНИОН (группа продуктов </a:t>
            </a:r>
            <a:r>
              <a:rPr b="0" lang="en" sz="1400" spc="-1" strike="noStrike">
                <a:solidFill>
                  <a:srgbClr val="ffffff"/>
                </a:solidFill>
                <a:latin typeface="Arial"/>
              </a:rPr>
              <a:t>HR Tech)</a:t>
            </a:r>
            <a:endParaRPr b="0" lang="ru-RU" sz="1400" spc="-1" strike="noStrike">
              <a:latin typeface="Arial"/>
            </a:endParaRPr>
          </a:p>
          <a:p>
            <a:pPr>
              <a:lnSpc>
                <a:spcPct val="100000"/>
              </a:lnSpc>
              <a:spcAft>
                <a:spcPts val="300"/>
              </a:spcAft>
              <a:buNone/>
              <a:tabLst>
                <a:tab algn="l" pos="0"/>
              </a:tabLst>
            </a:pP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737" name="PlaceHolder 2"/>
          <p:cNvSpPr>
            <a:spLocks noGrp="1"/>
          </p:cNvSpPr>
          <p:nvPr>
            <p:ph/>
          </p:nvPr>
        </p:nvSpPr>
        <p:spPr>
          <a:xfrm>
            <a:off x="432720" y="1167840"/>
            <a:ext cx="9615600" cy="3886920"/>
          </a:xfrm>
          <a:prstGeom prst="rect">
            <a:avLst/>
          </a:prstGeom>
          <a:noFill/>
          <a:ln w="0">
            <a:noFill/>
          </a:ln>
        </p:spPr>
        <p:txBody>
          <a:bodyPr lIns="0" rIns="0" tIns="0" bIns="0" anchor="t">
            <a:noAutofit/>
          </a:bodyPr>
          <a:p>
            <a:pPr>
              <a:lnSpc>
                <a:spcPct val="100000"/>
              </a:lnSpc>
              <a:spcAft>
                <a:spcPts val="601"/>
              </a:spcAft>
              <a:buNone/>
              <a:tabLst>
                <a:tab algn="l" pos="0"/>
              </a:tabLst>
            </a:pPr>
            <a:r>
              <a:rPr b="0" lang="ru-RU" sz="1800" spc="-1" strike="noStrike">
                <a:solidFill>
                  <a:srgbClr val="00adeb"/>
                </a:solidFill>
                <a:latin typeface="Arial"/>
              </a:rPr>
              <a:t>Модуль Redis JSON предоставляет поддержку </a:t>
            </a:r>
            <a:br>
              <a:rPr sz="1800"/>
            </a:br>
            <a:r>
              <a:rPr b="0" lang="ru-RU" sz="1800" spc="-1" strike="noStrike">
                <a:solidFill>
                  <a:srgbClr val="00adeb"/>
                </a:solidFill>
                <a:latin typeface="Arial"/>
              </a:rPr>
              <a:t>для работы с JSON в Redis</a:t>
            </a:r>
            <a:endParaRPr b="0" lang="ru-RU" sz="1800" spc="-1" strike="noStrike">
              <a:latin typeface="Arial"/>
            </a:endParaRPr>
          </a:p>
        </p:txBody>
      </p:sp>
      <p:pic>
        <p:nvPicPr>
          <p:cNvPr id="738" name="Image 0" descr=" "/>
          <p:cNvPicPr/>
          <p:nvPr/>
        </p:nvPicPr>
        <p:blipFill>
          <a:blip r:embed="rId1"/>
          <a:stretch/>
        </p:blipFill>
        <p:spPr>
          <a:xfrm>
            <a:off x="4186800" y="2302200"/>
            <a:ext cx="15120" cy="2519280"/>
          </a:xfrm>
          <a:prstGeom prst="rect">
            <a:avLst/>
          </a:prstGeom>
          <a:ln w="0">
            <a:noFill/>
          </a:ln>
        </p:spPr>
      </p:pic>
      <p:pic>
        <p:nvPicPr>
          <p:cNvPr id="739" name="Image 1" descr=" "/>
          <p:cNvPicPr/>
          <p:nvPr/>
        </p:nvPicPr>
        <p:blipFill>
          <a:blip r:embed="rId2"/>
          <a:stretch/>
        </p:blipFill>
        <p:spPr>
          <a:xfrm>
            <a:off x="7996680" y="2302200"/>
            <a:ext cx="15120" cy="2519280"/>
          </a:xfrm>
          <a:prstGeom prst="rect">
            <a:avLst/>
          </a:prstGeom>
          <a:ln w="0">
            <a:noFill/>
          </a:ln>
        </p:spPr>
      </p:pic>
      <p:pic>
        <p:nvPicPr>
          <p:cNvPr id="740" name="Image 2" descr=" "/>
          <p:cNvPicPr/>
          <p:nvPr/>
        </p:nvPicPr>
        <p:blipFill>
          <a:blip r:embed="rId3"/>
          <a:stretch/>
        </p:blipFill>
        <p:spPr>
          <a:xfrm>
            <a:off x="2214000" y="2802600"/>
            <a:ext cx="126360" cy="602280"/>
          </a:xfrm>
          <a:prstGeom prst="rect">
            <a:avLst/>
          </a:prstGeom>
          <a:ln w="0">
            <a:noFill/>
          </a:ln>
        </p:spPr>
      </p:pic>
      <p:sp>
        <p:nvSpPr>
          <p:cNvPr id="741" name="Text 0"/>
          <p:cNvSpPr/>
          <p:nvPr/>
        </p:nvSpPr>
        <p:spPr>
          <a:xfrm>
            <a:off x="738720" y="3684960"/>
            <a:ext cx="3076920" cy="60660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989"/>
              </a:spcAft>
              <a:buNone/>
            </a:pPr>
            <a:r>
              <a:rPr b="0" lang="ru-RU" sz="2200" spc="-1" strike="noStrike">
                <a:solidFill>
                  <a:srgbClr val="ffffff"/>
                </a:solidFill>
                <a:latin typeface="Arial"/>
                <a:ea typeface="Arial"/>
              </a:rPr>
              <a:t>Хранение, обновление и извлечение </a:t>
            </a:r>
            <a:br>
              <a:rPr sz="2200"/>
            </a:br>
            <a:r>
              <a:rPr b="0" lang="en" sz="2200" spc="-1" strike="noStrike">
                <a:solidFill>
                  <a:srgbClr val="ffffff"/>
                </a:solidFill>
                <a:latin typeface="Arial"/>
                <a:ea typeface="Arial"/>
              </a:rPr>
              <a:t>JSON-</a:t>
            </a:r>
            <a:r>
              <a:rPr b="0" lang="ru-RU" sz="2200" spc="-1" strike="noStrike">
                <a:solidFill>
                  <a:srgbClr val="ffffff"/>
                </a:solidFill>
                <a:latin typeface="Arial"/>
                <a:ea typeface="Arial"/>
              </a:rPr>
              <a:t>значений</a:t>
            </a:r>
            <a:endParaRPr b="0" lang="ru-RU" sz="2200" spc="-1" strike="noStrike">
              <a:latin typeface="Arial"/>
            </a:endParaRPr>
          </a:p>
        </p:txBody>
      </p:sp>
      <p:pic>
        <p:nvPicPr>
          <p:cNvPr id="742" name="Image 3" descr=" "/>
          <p:cNvPicPr/>
          <p:nvPr/>
        </p:nvPicPr>
        <p:blipFill>
          <a:blip r:embed="rId4"/>
          <a:stretch/>
        </p:blipFill>
        <p:spPr>
          <a:xfrm>
            <a:off x="5729760" y="2802600"/>
            <a:ext cx="733680" cy="602280"/>
          </a:xfrm>
          <a:prstGeom prst="rect">
            <a:avLst/>
          </a:prstGeom>
          <a:ln w="0">
            <a:noFill/>
          </a:ln>
        </p:spPr>
      </p:pic>
      <p:sp>
        <p:nvSpPr>
          <p:cNvPr id="743" name="Text 1"/>
          <p:cNvSpPr/>
          <p:nvPr/>
        </p:nvSpPr>
        <p:spPr>
          <a:xfrm>
            <a:off x="4439160" y="3684960"/>
            <a:ext cx="3317040" cy="60660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989"/>
              </a:spcAft>
              <a:buNone/>
            </a:pPr>
            <a:r>
              <a:rPr b="0" lang="ru-RU" sz="2200" spc="-1" strike="noStrike">
                <a:solidFill>
                  <a:srgbClr val="ffffff"/>
                </a:solidFill>
                <a:latin typeface="Arial"/>
                <a:ea typeface="Arial"/>
              </a:rPr>
              <a:t>Поддержка </a:t>
            </a:r>
            <a:br>
              <a:rPr sz="2200"/>
            </a:br>
            <a:r>
              <a:rPr b="0" lang="ru-RU" sz="2200" spc="-1" strike="noStrike">
                <a:solidFill>
                  <a:srgbClr val="ffffff"/>
                </a:solidFill>
                <a:latin typeface="Arial"/>
                <a:ea typeface="Arial"/>
              </a:rPr>
              <a:t>JSON Path</a:t>
            </a:r>
            <a:endParaRPr b="0" lang="ru-RU" sz="2200" spc="-1" strike="noStrike">
              <a:latin typeface="Arial"/>
            </a:endParaRPr>
          </a:p>
        </p:txBody>
      </p:sp>
      <p:pic>
        <p:nvPicPr>
          <p:cNvPr id="744" name="Image 4" descr=" "/>
          <p:cNvPicPr/>
          <p:nvPr/>
        </p:nvPicPr>
        <p:blipFill>
          <a:blip r:embed="rId5"/>
          <a:stretch/>
        </p:blipFill>
        <p:spPr>
          <a:xfrm>
            <a:off x="9558720" y="2802600"/>
            <a:ext cx="713880" cy="602280"/>
          </a:xfrm>
          <a:prstGeom prst="rect">
            <a:avLst/>
          </a:prstGeom>
          <a:ln w="0">
            <a:noFill/>
          </a:ln>
        </p:spPr>
      </p:pic>
      <p:sp>
        <p:nvSpPr>
          <p:cNvPr id="745" name="Text 2"/>
          <p:cNvSpPr/>
          <p:nvPr/>
        </p:nvSpPr>
        <p:spPr>
          <a:xfrm>
            <a:off x="8375760" y="3684960"/>
            <a:ext cx="3076920" cy="60660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989"/>
              </a:spcAft>
              <a:buNone/>
            </a:pPr>
            <a:r>
              <a:rPr b="0" lang="ru-RU" sz="2200" spc="-1" strike="noStrike">
                <a:solidFill>
                  <a:srgbClr val="ffffff"/>
                </a:solidFill>
                <a:latin typeface="Arial"/>
                <a:ea typeface="Arial"/>
              </a:rPr>
              <a:t>Атомарное обновление значений в JSON-документе</a:t>
            </a:r>
            <a:endParaRPr b="0" lang="ru-RU" sz="2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6" name="Рисунок 5" descr=""/>
          <p:cNvPicPr/>
          <p:nvPr/>
        </p:nvPicPr>
        <p:blipFill>
          <a:blip r:embed="rId1"/>
          <a:srcRect l="0" t="0" r="0" b="26451"/>
          <a:stretch/>
        </p:blipFill>
        <p:spPr>
          <a:xfrm>
            <a:off x="399960" y="1648080"/>
            <a:ext cx="11391120" cy="3561480"/>
          </a:xfrm>
          <a:prstGeom prst="rect">
            <a:avLst/>
          </a:prstGeom>
          <a:ln w="0">
            <a:noFill/>
          </a:ln>
        </p:spPr>
      </p:pic>
      <p:pic>
        <p:nvPicPr>
          <p:cNvPr id="747" name="Рисунок 6" descr=""/>
          <p:cNvPicPr/>
          <p:nvPr/>
        </p:nvPicPr>
        <p:blipFill>
          <a:blip r:embed="rId2"/>
          <a:srcRect l="0" t="85925" r="0" b="0"/>
          <a:stretch/>
        </p:blipFill>
        <p:spPr>
          <a:xfrm>
            <a:off x="399960" y="5209920"/>
            <a:ext cx="11391120" cy="681120"/>
          </a:xfrm>
          <a:prstGeom prst="rect">
            <a:avLst/>
          </a:prstGeom>
          <a:ln w="0">
            <a:noFill/>
          </a:ln>
        </p:spPr>
      </p:pic>
      <p:sp>
        <p:nvSpPr>
          <p:cNvPr id="748"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749"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Redis JSON</a:t>
            </a:r>
            <a:endParaRPr b="0" lang="ru-RU" sz="1800" spc="-1" strike="noStrike">
              <a:latin typeface="Arial"/>
            </a:endParaRPr>
          </a:p>
        </p:txBody>
      </p:sp>
      <p:sp>
        <p:nvSpPr>
          <p:cNvPr id="750" name="Google Shape;256;g2f082c097b9_0_137"/>
          <p:cNvSpPr/>
          <p:nvPr/>
        </p:nvSpPr>
        <p:spPr>
          <a:xfrm>
            <a:off x="540000" y="2197440"/>
            <a:ext cx="11111040" cy="459000"/>
          </a:xfrm>
          <a:prstGeom prst="roundRect">
            <a:avLst>
              <a:gd name="adj" fmla="val 13635"/>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ru-RU" sz="1600" spc="-1" strike="noStrike">
                <a:solidFill>
                  <a:srgbClr val="ffffff"/>
                </a:solidFill>
                <a:latin typeface="Arial"/>
                <a:ea typeface="Arial"/>
              </a:rPr>
              <a:t>JSON.SET user:1 $ '{"id": 1, "firstname": "Alex", "lastname": "Sidorkin", "age": 35, "address": { "id": 1, "city": "Moscow" }}'</a:t>
            </a:r>
            <a:endParaRPr b="0" lang="ru-RU" sz="1600" spc="-1" strike="noStrike">
              <a:latin typeface="Arial"/>
            </a:endParaRPr>
          </a:p>
        </p:txBody>
      </p:sp>
      <p:sp>
        <p:nvSpPr>
          <p:cNvPr id="751" name="Прямоугольник 8"/>
          <p:cNvSpPr/>
          <p:nvPr/>
        </p:nvSpPr>
        <p:spPr>
          <a:xfrm>
            <a:off x="540000" y="4615920"/>
            <a:ext cx="11111040" cy="109512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0" lang="ru-RU" sz="1200" spc="-1" strike="noStrike">
                <a:solidFill>
                  <a:srgbClr val="ffffff"/>
                </a:solidFill>
                <a:latin typeface="Arial"/>
                <a:ea typeface="Arial"/>
              </a:rPr>
              <a:t>127.0.0.1:6379</a:t>
            </a:r>
            <a:r>
              <a:rPr b="0" lang="en-US" sz="1200" spc="-1" strike="noStrike">
                <a:solidFill>
                  <a:srgbClr val="ffffff"/>
                </a:solidFill>
                <a:latin typeface="Arial"/>
                <a:ea typeface="Arial"/>
              </a:rPr>
              <a:t>&gt; </a:t>
            </a:r>
            <a:r>
              <a:rPr b="0" lang="en" sz="1200" spc="-1" strike="noStrike">
                <a:solidFill>
                  <a:srgbClr val="ffffff"/>
                </a:solidFill>
                <a:latin typeface="Arial"/>
                <a:ea typeface="Arial"/>
              </a:rPr>
              <a:t>JSON.GET user:1 age 34</a:t>
            </a:r>
            <a:endParaRPr b="0" lang="ru-RU" sz="1200" spc="-1" strike="noStrike">
              <a:latin typeface="Arial"/>
            </a:endParaRPr>
          </a:p>
          <a:p>
            <a:pPr>
              <a:lnSpc>
                <a:spcPct val="100000"/>
              </a:lnSpc>
              <a:buNone/>
            </a:pPr>
            <a:r>
              <a:rPr b="0" lang="en" sz="1200" spc="-1" strike="noStrike">
                <a:solidFill>
                  <a:srgbClr val="ffffff"/>
                </a:solidFill>
                <a:latin typeface="Arial"/>
                <a:ea typeface="Arial"/>
              </a:rPr>
              <a:t>OK</a:t>
            </a:r>
            <a:endParaRPr b="0" lang="ru-RU" sz="1200" spc="-1" strike="noStrike">
              <a:latin typeface="Arial"/>
            </a:endParaRPr>
          </a:p>
          <a:p>
            <a:pPr>
              <a:lnSpc>
                <a:spcPct val="100000"/>
              </a:lnSpc>
              <a:buNone/>
            </a:pPr>
            <a:r>
              <a:rPr b="0" lang="ru-RU" sz="1200" spc="-1" strike="noStrike">
                <a:solidFill>
                  <a:srgbClr val="ffffff"/>
                </a:solidFill>
                <a:latin typeface="Arial"/>
                <a:ea typeface="Arial"/>
              </a:rPr>
              <a:t>127.0.0.1:6379</a:t>
            </a:r>
            <a:r>
              <a:rPr b="0" lang="en-US" sz="1200" spc="-1" strike="noStrike">
                <a:solidFill>
                  <a:srgbClr val="ffffff"/>
                </a:solidFill>
                <a:latin typeface="Arial"/>
                <a:ea typeface="Arial"/>
              </a:rPr>
              <a:t>&gt; </a:t>
            </a:r>
            <a:r>
              <a:rPr b="0" lang="en" sz="1200" spc="-1" strike="noStrike">
                <a:solidFill>
                  <a:srgbClr val="ffffff"/>
                </a:solidFill>
                <a:latin typeface="Arial"/>
                <a:ea typeface="Arial"/>
              </a:rPr>
              <a:t>JSON.GET user:1 address</a:t>
            </a:r>
            <a:r>
              <a:rPr b="0" lang="ru-RU" sz="1200" spc="-1" strike="noStrike">
                <a:solidFill>
                  <a:srgbClr val="ffffff"/>
                </a:solidFill>
                <a:latin typeface="Arial"/>
                <a:ea typeface="Arial"/>
              </a:rPr>
              <a:t>.</a:t>
            </a:r>
            <a:r>
              <a:rPr b="0" lang="en-US" sz="1200" spc="-1" strike="noStrike">
                <a:solidFill>
                  <a:srgbClr val="ffffff"/>
                </a:solidFill>
                <a:latin typeface="Arial"/>
                <a:ea typeface="Arial"/>
              </a:rPr>
              <a:t>city</a:t>
            </a:r>
            <a:r>
              <a:rPr b="0" lang="en" sz="1200" spc="-1" strike="noStrike">
                <a:solidFill>
                  <a:srgbClr val="ffffff"/>
                </a:solidFill>
                <a:latin typeface="Arial"/>
                <a:ea typeface="Arial"/>
              </a:rPr>
              <a:t> "</a:t>
            </a:r>
            <a:r>
              <a:rPr b="0" lang="en-US" sz="1200" spc="-1" strike="noStrike">
                <a:solidFill>
                  <a:srgbClr val="ffffff"/>
                </a:solidFill>
                <a:latin typeface="Arial"/>
                <a:ea typeface="Arial"/>
              </a:rPr>
              <a:t>\</a:t>
            </a:r>
            <a:r>
              <a:rPr b="0" lang="en" sz="1200" spc="-1" strike="noStrike">
                <a:solidFill>
                  <a:srgbClr val="ffffff"/>
                </a:solidFill>
                <a:latin typeface="Arial"/>
                <a:ea typeface="Arial"/>
              </a:rPr>
              <a:t> ”</a:t>
            </a:r>
            <a:r>
              <a:rPr b="0" lang="en-US" sz="1200" spc="-1" strike="noStrike">
                <a:solidFill>
                  <a:srgbClr val="ffffff"/>
                </a:solidFill>
                <a:latin typeface="Arial"/>
                <a:ea typeface="Arial"/>
              </a:rPr>
              <a:t>Spb</a:t>
            </a:r>
            <a:r>
              <a:rPr b="0" lang="en" sz="1200" spc="-1" strike="noStrike">
                <a:solidFill>
                  <a:srgbClr val="ffffff"/>
                </a:solidFill>
                <a:latin typeface="Arial"/>
                <a:ea typeface="Arial"/>
              </a:rPr>
              <a:t>\ ” ”</a:t>
            </a:r>
            <a:endParaRPr b="0" lang="ru-RU" sz="1200" spc="-1" strike="noStrike">
              <a:latin typeface="Arial"/>
            </a:endParaRPr>
          </a:p>
          <a:p>
            <a:pPr>
              <a:lnSpc>
                <a:spcPct val="100000"/>
              </a:lnSpc>
              <a:buNone/>
            </a:pPr>
            <a:r>
              <a:rPr b="0" lang="en" sz="1200" spc="-1" strike="noStrike">
                <a:solidFill>
                  <a:srgbClr val="ffffff"/>
                </a:solidFill>
                <a:latin typeface="Arial"/>
                <a:ea typeface="Arial"/>
              </a:rPr>
              <a:t>OK</a:t>
            </a:r>
            <a:endParaRPr b="0" lang="ru-RU" sz="1200" spc="-1" strike="noStrike">
              <a:latin typeface="Arial"/>
            </a:endParaRPr>
          </a:p>
          <a:p>
            <a:pPr>
              <a:lnSpc>
                <a:spcPct val="100000"/>
              </a:lnSpc>
              <a:buNone/>
            </a:pPr>
            <a:r>
              <a:rPr b="0" lang="ru-RU" sz="1200" spc="-1" strike="noStrike">
                <a:solidFill>
                  <a:srgbClr val="ffffff"/>
                </a:solidFill>
                <a:latin typeface="Arial"/>
                <a:ea typeface="Arial"/>
              </a:rPr>
              <a:t>127.0.0.1:6379</a:t>
            </a:r>
            <a:r>
              <a:rPr b="0" lang="en-US" sz="1200" spc="-1" strike="noStrike">
                <a:solidFill>
                  <a:srgbClr val="ffffff"/>
                </a:solidFill>
                <a:latin typeface="Arial"/>
                <a:ea typeface="Arial"/>
              </a:rPr>
              <a:t>&gt; </a:t>
            </a:r>
            <a:r>
              <a:rPr b="0" lang="en" sz="1200" spc="-1" strike="noStrike">
                <a:solidFill>
                  <a:srgbClr val="ffffff"/>
                </a:solidFill>
                <a:latin typeface="Arial"/>
                <a:ea typeface="Arial"/>
              </a:rPr>
              <a:t>JSON.GET user:1</a:t>
            </a:r>
            <a:endParaRPr b="0" lang="ru-RU" sz="1200" spc="-1" strike="noStrike">
              <a:latin typeface="Arial"/>
            </a:endParaRPr>
          </a:p>
          <a:p>
            <a:pPr>
              <a:lnSpc>
                <a:spcPct val="100000"/>
              </a:lnSpc>
              <a:buNone/>
            </a:pPr>
            <a:r>
              <a:rPr b="0" lang="en" sz="1200" spc="-1" strike="noStrike">
                <a:solidFill>
                  <a:srgbClr val="ffffff"/>
                </a:solidFill>
                <a:latin typeface="Arial"/>
                <a:ea typeface="Arial"/>
              </a:rPr>
              <a:t>\ " firstname\ : \ "Alex \ , \ " lastname\ " : \ " Kin\ " , \ " age\ : 34, \ " address\ " : { \ " " : 1, \ " city \ " : \ " Spb\ " "</a:t>
            </a:r>
            <a:endParaRPr b="0" lang="ru-RU" sz="1200" spc="-1" strike="noStrike">
              <a:latin typeface="Arial"/>
            </a:endParaRPr>
          </a:p>
        </p:txBody>
      </p:sp>
      <p:sp>
        <p:nvSpPr>
          <p:cNvPr id="752" name="TextBox 9"/>
          <p:cNvSpPr/>
          <p:nvPr/>
        </p:nvSpPr>
        <p:spPr>
          <a:xfrm>
            <a:off x="540000" y="2849760"/>
            <a:ext cx="11111040" cy="36504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0" lang="ru-RU" sz="1200" spc="-1" strike="noStrike">
                <a:solidFill>
                  <a:srgbClr val="ffffff"/>
                </a:solidFill>
                <a:latin typeface="Arial"/>
                <a:ea typeface="Arial"/>
              </a:rPr>
              <a:t>127.0.0.1:6379</a:t>
            </a:r>
            <a:r>
              <a:rPr b="0" lang="en-US" sz="1200" spc="-1" strike="noStrike">
                <a:solidFill>
                  <a:srgbClr val="ffffff"/>
                </a:solidFill>
                <a:latin typeface="Arial"/>
                <a:ea typeface="Arial"/>
              </a:rPr>
              <a:t>&gt; </a:t>
            </a:r>
            <a:r>
              <a:rPr b="0" lang="en" sz="1200" spc="-1" strike="noStrike">
                <a:solidFill>
                  <a:srgbClr val="ffffff"/>
                </a:solidFill>
                <a:latin typeface="Arial"/>
                <a:ea typeface="Arial"/>
              </a:rPr>
              <a:t>JSON.GET user:1</a:t>
            </a:r>
            <a:endParaRPr b="0" lang="ru-RU" sz="1200" spc="-1" strike="noStrike">
              <a:latin typeface="Arial"/>
            </a:endParaRPr>
          </a:p>
          <a:p>
            <a:pPr>
              <a:lnSpc>
                <a:spcPct val="100000"/>
              </a:lnSpc>
              <a:buNone/>
            </a:pPr>
            <a:r>
              <a:rPr b="0" lang="en" sz="1200" spc="-1" strike="noStrike">
                <a:solidFill>
                  <a:srgbClr val="ffffff"/>
                </a:solidFill>
                <a:latin typeface="Arial"/>
                <a:ea typeface="Arial"/>
              </a:rPr>
              <a:t>" { \ " " : I, \ " firstname\ " : \ " Alex\ " , \ " lastname\ : \ " Kin\ " , \ age\ : 30, \ " address\ : { \ " " :I, \ city\ " : \ "Moscow\ "</a:t>
            </a:r>
            <a:endParaRPr b="0" lang="ru-RU" sz="1200" spc="-1" strike="noStrike">
              <a:latin typeface="Arial"/>
            </a:endParaRPr>
          </a:p>
        </p:txBody>
      </p:sp>
      <p:sp>
        <p:nvSpPr>
          <p:cNvPr id="753" name="TextBox 10"/>
          <p:cNvSpPr/>
          <p:nvPr/>
        </p:nvSpPr>
        <p:spPr>
          <a:xfrm>
            <a:off x="540000" y="3438360"/>
            <a:ext cx="4256280" cy="36504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0" lang="ru-RU" sz="1200" spc="-1" strike="noStrike">
                <a:solidFill>
                  <a:srgbClr val="ffffff"/>
                </a:solidFill>
                <a:latin typeface="Arial"/>
                <a:ea typeface="Arial"/>
              </a:rPr>
              <a:t>127.0.0.1:6379</a:t>
            </a:r>
            <a:r>
              <a:rPr b="0" lang="en-US" sz="1200" spc="-1" strike="noStrike">
                <a:solidFill>
                  <a:srgbClr val="ffffff"/>
                </a:solidFill>
                <a:latin typeface="Arial"/>
                <a:ea typeface="Arial"/>
              </a:rPr>
              <a:t>&gt; </a:t>
            </a:r>
            <a:r>
              <a:rPr b="0" lang="en" sz="1200" spc="-1" strike="noStrike">
                <a:solidFill>
                  <a:srgbClr val="ffffff"/>
                </a:solidFill>
                <a:latin typeface="Arial"/>
                <a:ea typeface="Arial"/>
              </a:rPr>
              <a:t>JSON.GET user:1 address</a:t>
            </a:r>
            <a:endParaRPr b="0" lang="ru-RU" sz="1200" spc="-1" strike="noStrike">
              <a:latin typeface="Arial"/>
            </a:endParaRPr>
          </a:p>
          <a:p>
            <a:pPr>
              <a:lnSpc>
                <a:spcPct val="100000"/>
              </a:lnSpc>
              <a:buNone/>
            </a:pPr>
            <a:r>
              <a:rPr b="0" lang="en" sz="1200" spc="-1" strike="noStrike">
                <a:solidFill>
                  <a:srgbClr val="ffffff"/>
                </a:solidFill>
                <a:latin typeface="Arial"/>
                <a:ea typeface="Arial"/>
              </a:rPr>
              <a:t>" { \ " id\ " : 1, </a:t>
            </a:r>
            <a:r>
              <a:rPr b="0" lang="en-US" sz="1200" spc="-1" strike="noStrike">
                <a:solidFill>
                  <a:srgbClr val="ffffff"/>
                </a:solidFill>
                <a:latin typeface="Arial"/>
                <a:ea typeface="Arial"/>
              </a:rPr>
              <a:t>\</a:t>
            </a:r>
            <a:r>
              <a:rPr b="0" lang="en" sz="1200" spc="-1" strike="noStrike">
                <a:solidFill>
                  <a:srgbClr val="ffffff"/>
                </a:solidFill>
                <a:latin typeface="Arial"/>
                <a:ea typeface="Arial"/>
              </a:rPr>
              <a:t> " </a:t>
            </a:r>
            <a:r>
              <a:rPr b="0" lang="en-US" sz="1200" spc="-1" strike="noStrike">
                <a:solidFill>
                  <a:srgbClr val="ffffff"/>
                </a:solidFill>
                <a:latin typeface="Arial"/>
                <a:ea typeface="Arial"/>
              </a:rPr>
              <a:t>city\</a:t>
            </a:r>
            <a:r>
              <a:rPr b="0" lang="en" sz="1200" spc="-1" strike="noStrike">
                <a:solidFill>
                  <a:srgbClr val="ffffff"/>
                </a:solidFill>
                <a:latin typeface="Arial"/>
                <a:ea typeface="Arial"/>
              </a:rPr>
              <a:t> ”</a:t>
            </a:r>
            <a:r>
              <a:rPr b="0" lang="ru-RU" sz="1200" spc="-1" strike="noStrike">
                <a:solidFill>
                  <a:srgbClr val="ffffff"/>
                </a:solidFill>
                <a:latin typeface="Arial"/>
                <a:ea typeface="Arial"/>
              </a:rPr>
              <a:t>:</a:t>
            </a:r>
            <a:r>
              <a:rPr b="0" lang="en" sz="1200" spc="-1" strike="noStrike">
                <a:solidFill>
                  <a:srgbClr val="ffffff"/>
                </a:solidFill>
                <a:latin typeface="Arial"/>
                <a:ea typeface="Arial"/>
              </a:rPr>
              <a:t>Moscow\ ”</a:t>
            </a:r>
            <a:r>
              <a:rPr b="0" lang="en-US" sz="1200" spc="-1" strike="noStrike">
                <a:solidFill>
                  <a:srgbClr val="ffffff"/>
                </a:solidFill>
                <a:latin typeface="Arial"/>
                <a:ea typeface="Arial"/>
              </a:rPr>
              <a:t>}</a:t>
            </a:r>
            <a:r>
              <a:rPr b="0" lang="en" sz="1200" spc="-1" strike="noStrike">
                <a:solidFill>
                  <a:srgbClr val="ffffff"/>
                </a:solidFill>
                <a:latin typeface="Arial"/>
                <a:ea typeface="Arial"/>
              </a:rPr>
              <a:t> ”</a:t>
            </a:r>
            <a:endParaRPr b="0" lang="ru-RU" sz="1200" spc="-1" strike="noStrike">
              <a:latin typeface="Arial"/>
            </a:endParaRPr>
          </a:p>
        </p:txBody>
      </p:sp>
      <p:sp>
        <p:nvSpPr>
          <p:cNvPr id="754" name="TextBox 11"/>
          <p:cNvSpPr/>
          <p:nvPr/>
        </p:nvSpPr>
        <p:spPr>
          <a:xfrm>
            <a:off x="5337360" y="3438360"/>
            <a:ext cx="4256280" cy="36504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0" lang="ru-RU" sz="1200" spc="-1" strike="noStrike">
                <a:solidFill>
                  <a:srgbClr val="ffffff"/>
                </a:solidFill>
                <a:latin typeface="Arial"/>
                <a:ea typeface="Arial"/>
              </a:rPr>
              <a:t>127.0.0.1:6379</a:t>
            </a:r>
            <a:r>
              <a:rPr b="0" lang="en-US" sz="1200" spc="-1" strike="noStrike">
                <a:solidFill>
                  <a:srgbClr val="ffffff"/>
                </a:solidFill>
                <a:latin typeface="Arial"/>
                <a:ea typeface="Arial"/>
              </a:rPr>
              <a:t>&gt; </a:t>
            </a:r>
            <a:r>
              <a:rPr b="0" lang="en" sz="1200" spc="-1" strike="noStrike">
                <a:solidFill>
                  <a:srgbClr val="ffffff"/>
                </a:solidFill>
                <a:latin typeface="Arial"/>
                <a:ea typeface="Arial"/>
              </a:rPr>
              <a:t>JSON.GET user:1 address</a:t>
            </a:r>
            <a:r>
              <a:rPr b="0" lang="ru-RU" sz="1200" spc="-1" strike="noStrike">
                <a:solidFill>
                  <a:srgbClr val="ffffff"/>
                </a:solidFill>
                <a:latin typeface="Arial"/>
                <a:ea typeface="Arial"/>
              </a:rPr>
              <a:t>.</a:t>
            </a:r>
            <a:r>
              <a:rPr b="0" lang="en-US" sz="1200" spc="-1" strike="noStrike">
                <a:solidFill>
                  <a:srgbClr val="ffffff"/>
                </a:solidFill>
                <a:latin typeface="Arial"/>
                <a:ea typeface="Arial"/>
              </a:rPr>
              <a:t>city</a:t>
            </a:r>
            <a:endParaRPr b="0" lang="ru-RU" sz="1200" spc="-1" strike="noStrike">
              <a:latin typeface="Arial"/>
            </a:endParaRPr>
          </a:p>
          <a:p>
            <a:pPr>
              <a:lnSpc>
                <a:spcPct val="100000"/>
              </a:lnSpc>
              <a:buNone/>
            </a:pPr>
            <a:r>
              <a:rPr b="0" lang="en" sz="1200" spc="-1" strike="noStrike">
                <a:solidFill>
                  <a:srgbClr val="ffffff"/>
                </a:solidFill>
                <a:latin typeface="Arial"/>
                <a:ea typeface="Arial"/>
              </a:rPr>
              <a:t>"</a:t>
            </a:r>
            <a:r>
              <a:rPr b="0" lang="en-US" sz="1200" spc="-1" strike="noStrike">
                <a:solidFill>
                  <a:srgbClr val="ffffff"/>
                </a:solidFill>
                <a:latin typeface="Arial"/>
                <a:ea typeface="Arial"/>
              </a:rPr>
              <a:t>\</a:t>
            </a:r>
            <a:r>
              <a:rPr b="0" lang="en" sz="1200" spc="-1" strike="noStrike">
                <a:solidFill>
                  <a:srgbClr val="ffffff"/>
                </a:solidFill>
                <a:latin typeface="Arial"/>
                <a:ea typeface="Arial"/>
              </a:rPr>
              <a:t> ”Moscow\ ” ”</a:t>
            </a:r>
            <a:endParaRPr b="0" lang="ru-RU" sz="1200" spc="-1" strike="noStrike">
              <a:latin typeface="Arial"/>
            </a:endParaRPr>
          </a:p>
        </p:txBody>
      </p:sp>
      <p:sp>
        <p:nvSpPr>
          <p:cNvPr id="755" name="TextBox 12"/>
          <p:cNvSpPr/>
          <p:nvPr/>
        </p:nvSpPr>
        <p:spPr>
          <a:xfrm>
            <a:off x="540000" y="4027320"/>
            <a:ext cx="11111040" cy="36504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0" lang="ru-RU" sz="1200" spc="-1" strike="noStrike">
                <a:solidFill>
                  <a:srgbClr val="ffffff"/>
                </a:solidFill>
                <a:latin typeface="Arial"/>
                <a:ea typeface="Arial"/>
              </a:rPr>
              <a:t>127.0.0.1:6379</a:t>
            </a:r>
            <a:r>
              <a:rPr b="0" lang="en-US" sz="1200" spc="-1" strike="noStrike">
                <a:solidFill>
                  <a:srgbClr val="ffffff"/>
                </a:solidFill>
                <a:latin typeface="Arial"/>
                <a:ea typeface="Arial"/>
              </a:rPr>
              <a:t>&gt; </a:t>
            </a:r>
            <a:r>
              <a:rPr b="0" lang="en" sz="1200" spc="-1" strike="noStrike">
                <a:solidFill>
                  <a:srgbClr val="ffffff"/>
                </a:solidFill>
                <a:latin typeface="Arial"/>
                <a:ea typeface="Arial"/>
              </a:rPr>
              <a:t>JSON.GET user:1</a:t>
            </a:r>
            <a:endParaRPr b="0" lang="ru-RU" sz="1200" spc="-1" strike="noStrike">
              <a:latin typeface="Arial"/>
            </a:endParaRPr>
          </a:p>
          <a:p>
            <a:pPr>
              <a:lnSpc>
                <a:spcPct val="100000"/>
              </a:lnSpc>
              <a:buNone/>
            </a:pPr>
            <a:r>
              <a:rPr b="0" lang="en" sz="1200" spc="-1" strike="noStrike">
                <a:solidFill>
                  <a:srgbClr val="ffffff"/>
                </a:solidFill>
                <a:latin typeface="Arial"/>
                <a:ea typeface="Arial"/>
              </a:rPr>
              <a:t>" { \ " " : I, \ " firstname\ " : \ " Alex\ " , \ " lastname\ : \ " Kin\ " , \ age\ : 30, \ " address\ : { \ " " :I, \ city\ " : \ "Moscow\ "</a:t>
            </a:r>
            <a:endParaRPr b="0" lang="ru-RU" sz="1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757"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Redis Search</a:t>
            </a:r>
            <a:endParaRPr b="0" lang="ru-RU" sz="1800" spc="-1" strike="noStrike">
              <a:latin typeface="Arial"/>
            </a:endParaRPr>
          </a:p>
        </p:txBody>
      </p:sp>
      <p:sp>
        <p:nvSpPr>
          <p:cNvPr id="758" name="Shape 0"/>
          <p:cNvSpPr/>
          <p:nvPr/>
        </p:nvSpPr>
        <p:spPr>
          <a:xfrm>
            <a:off x="399960" y="1732320"/>
            <a:ext cx="27298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759" name="Shape 1"/>
          <p:cNvSpPr/>
          <p:nvPr/>
        </p:nvSpPr>
        <p:spPr>
          <a:xfrm>
            <a:off x="6191280" y="1732320"/>
            <a:ext cx="27298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760" name="Shape 2"/>
          <p:cNvSpPr/>
          <p:nvPr/>
        </p:nvSpPr>
        <p:spPr>
          <a:xfrm>
            <a:off x="9086760" y="1732320"/>
            <a:ext cx="2729880" cy="4109040"/>
          </a:xfrm>
          <a:prstGeom prst="roundRect">
            <a:avLst>
              <a:gd name="adj" fmla="val 2344"/>
            </a:avLst>
          </a:prstGeom>
          <a:solidFill>
            <a:srgbClr val="ffffff">
              <a:alpha val="15000"/>
            </a:srgbClr>
          </a:solidFill>
          <a:ln w="0">
            <a:noFill/>
          </a:ln>
        </p:spPr>
        <p:style>
          <a:lnRef idx="0"/>
          <a:fillRef idx="0"/>
          <a:effectRef idx="0"/>
          <a:fontRef idx="minor"/>
        </p:style>
      </p:sp>
      <p:pic>
        <p:nvPicPr>
          <p:cNvPr id="761" name="Image 0" descr=" "/>
          <p:cNvPicPr/>
          <p:nvPr/>
        </p:nvPicPr>
        <p:blipFill>
          <a:blip r:embed="rId1"/>
          <a:stretch/>
        </p:blipFill>
        <p:spPr>
          <a:xfrm>
            <a:off x="577800" y="1903680"/>
            <a:ext cx="92880" cy="443880"/>
          </a:xfrm>
          <a:prstGeom prst="rect">
            <a:avLst/>
          </a:prstGeom>
          <a:ln w="0">
            <a:noFill/>
          </a:ln>
        </p:spPr>
      </p:pic>
      <p:sp>
        <p:nvSpPr>
          <p:cNvPr id="762" name="Text 3"/>
          <p:cNvSpPr/>
          <p:nvPr/>
        </p:nvSpPr>
        <p:spPr>
          <a:xfrm>
            <a:off x="577800" y="2633760"/>
            <a:ext cx="236376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600" spc="-1" strike="noStrike">
                <a:solidFill>
                  <a:srgbClr val="edf2f9"/>
                </a:solidFill>
                <a:latin typeface="Arial"/>
                <a:ea typeface="Arial"/>
              </a:rPr>
              <a:t>Полнотекстовый </a:t>
            </a:r>
            <a:br>
              <a:rPr sz="1600"/>
            </a:br>
            <a:r>
              <a:rPr b="1" lang="ru-RU" sz="1600" spc="-1" strike="noStrike">
                <a:solidFill>
                  <a:srgbClr val="edf2f9"/>
                </a:solidFill>
                <a:latin typeface="Arial"/>
                <a:ea typeface="Arial"/>
              </a:rPr>
              <a:t>поиск и вторичное индексирование</a:t>
            </a:r>
            <a:endParaRPr b="0" lang="ru-RU" sz="1600" spc="-1" strike="noStrike">
              <a:latin typeface="Arial"/>
            </a:endParaRPr>
          </a:p>
          <a:p>
            <a:pPr>
              <a:lnSpc>
                <a:spcPct val="90000"/>
              </a:lnSpc>
              <a:buNone/>
            </a:pPr>
            <a:endParaRPr b="0" lang="ru-RU" sz="1600" spc="-1" strike="noStrike">
              <a:latin typeface="Arial"/>
            </a:endParaRPr>
          </a:p>
        </p:txBody>
      </p:sp>
      <p:pic>
        <p:nvPicPr>
          <p:cNvPr id="763" name="Image 1" descr=" "/>
          <p:cNvPicPr/>
          <p:nvPr/>
        </p:nvPicPr>
        <p:blipFill>
          <a:blip r:embed="rId2"/>
          <a:stretch/>
        </p:blipFill>
        <p:spPr>
          <a:xfrm>
            <a:off x="6407280" y="1922760"/>
            <a:ext cx="525960" cy="443880"/>
          </a:xfrm>
          <a:prstGeom prst="rect">
            <a:avLst/>
          </a:prstGeom>
          <a:ln w="0">
            <a:noFill/>
          </a:ln>
        </p:spPr>
      </p:pic>
      <p:sp>
        <p:nvSpPr>
          <p:cNvPr id="764" name="Text 4"/>
          <p:cNvSpPr/>
          <p:nvPr/>
        </p:nvSpPr>
        <p:spPr>
          <a:xfrm>
            <a:off x="6407280" y="2633760"/>
            <a:ext cx="225576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600" spc="-1" strike="noStrike">
                <a:solidFill>
                  <a:srgbClr val="edf2f9"/>
                </a:solidFill>
                <a:latin typeface="Arial"/>
                <a:ea typeface="Arial"/>
              </a:rPr>
              <a:t>Интеграция </a:t>
            </a:r>
            <a:br>
              <a:rPr sz="1600"/>
            </a:br>
            <a:r>
              <a:rPr b="1" lang="ru-RU" sz="1600" spc="-1" strike="noStrike">
                <a:solidFill>
                  <a:srgbClr val="edf2f9"/>
                </a:solidFill>
                <a:latin typeface="Arial"/>
                <a:ea typeface="Arial"/>
              </a:rPr>
              <a:t>с </a:t>
            </a:r>
            <a:r>
              <a:rPr b="1" lang="en" sz="1600" spc="-1" strike="noStrike">
                <a:solidFill>
                  <a:srgbClr val="edf2f9"/>
                </a:solidFill>
                <a:latin typeface="Arial"/>
                <a:ea typeface="Arial"/>
              </a:rPr>
              <a:t>JSON</a:t>
            </a:r>
            <a:endParaRPr b="0" lang="ru-RU" sz="1600" spc="-1" strike="noStrike">
              <a:latin typeface="Arial"/>
            </a:endParaRPr>
          </a:p>
        </p:txBody>
      </p:sp>
      <p:sp>
        <p:nvSpPr>
          <p:cNvPr id="765" name="Text 5"/>
          <p:cNvSpPr/>
          <p:nvPr/>
        </p:nvSpPr>
        <p:spPr>
          <a:xfrm>
            <a:off x="9283680" y="2633760"/>
            <a:ext cx="225576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600" spc="-1" strike="noStrike">
                <a:solidFill>
                  <a:srgbClr val="edf2f9"/>
                </a:solidFill>
                <a:latin typeface="Arial"/>
                <a:ea typeface="Arial"/>
              </a:rPr>
              <a:t>Производительность и гибкость</a:t>
            </a:r>
            <a:endParaRPr b="0" lang="ru-RU" sz="1600" spc="-1" strike="noStrike">
              <a:latin typeface="Arial"/>
            </a:endParaRPr>
          </a:p>
        </p:txBody>
      </p:sp>
      <p:sp>
        <p:nvSpPr>
          <p:cNvPr id="766" name="Shape 6"/>
          <p:cNvSpPr/>
          <p:nvPr/>
        </p:nvSpPr>
        <p:spPr>
          <a:xfrm>
            <a:off x="3295800" y="1732320"/>
            <a:ext cx="2729880" cy="4109040"/>
          </a:xfrm>
          <a:prstGeom prst="roundRect">
            <a:avLst>
              <a:gd name="adj" fmla="val 2344"/>
            </a:avLst>
          </a:prstGeom>
          <a:solidFill>
            <a:srgbClr val="ffffff">
              <a:alpha val="15000"/>
            </a:srgbClr>
          </a:solidFill>
          <a:ln w="0">
            <a:noFill/>
          </a:ln>
        </p:spPr>
        <p:style>
          <a:lnRef idx="0"/>
          <a:fillRef idx="0"/>
          <a:effectRef idx="0"/>
          <a:fontRef idx="minor"/>
        </p:style>
      </p:sp>
      <p:pic>
        <p:nvPicPr>
          <p:cNvPr id="767" name="Image 2" descr=" "/>
          <p:cNvPicPr/>
          <p:nvPr/>
        </p:nvPicPr>
        <p:blipFill>
          <a:blip r:embed="rId3"/>
          <a:stretch/>
        </p:blipFill>
        <p:spPr>
          <a:xfrm>
            <a:off x="3498840" y="1941840"/>
            <a:ext cx="540360" cy="443880"/>
          </a:xfrm>
          <a:prstGeom prst="rect">
            <a:avLst/>
          </a:prstGeom>
          <a:ln w="0">
            <a:noFill/>
          </a:ln>
        </p:spPr>
      </p:pic>
      <p:sp>
        <p:nvSpPr>
          <p:cNvPr id="768" name="Text 7"/>
          <p:cNvSpPr/>
          <p:nvPr/>
        </p:nvSpPr>
        <p:spPr>
          <a:xfrm>
            <a:off x="3467160" y="2633760"/>
            <a:ext cx="239544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600" spc="-1" strike="noStrike">
                <a:solidFill>
                  <a:srgbClr val="edf2f9"/>
                </a:solidFill>
                <a:latin typeface="Arial"/>
                <a:ea typeface="Arial"/>
              </a:rPr>
              <a:t>Установка </a:t>
            </a:r>
            <a:br>
              <a:rPr sz="1600"/>
            </a:br>
            <a:r>
              <a:rPr b="1" lang="ru-RU" sz="1600" spc="-1" strike="noStrike">
                <a:solidFill>
                  <a:srgbClr val="edf2f9"/>
                </a:solidFill>
                <a:latin typeface="Arial"/>
                <a:ea typeface="Arial"/>
              </a:rPr>
              <a:t>и использование</a:t>
            </a:r>
            <a:endParaRPr b="0" lang="ru-RU" sz="1600" spc="-1" strike="noStrike">
              <a:latin typeface="Arial"/>
            </a:endParaRPr>
          </a:p>
          <a:p>
            <a:pPr>
              <a:lnSpc>
                <a:spcPct val="90000"/>
              </a:lnSpc>
              <a:buNone/>
            </a:pPr>
            <a:endParaRPr b="0" lang="ru-RU" sz="1600" spc="-1" strike="noStrike">
              <a:latin typeface="Arial"/>
            </a:endParaRPr>
          </a:p>
        </p:txBody>
      </p:sp>
      <p:pic>
        <p:nvPicPr>
          <p:cNvPr id="769" name="Image 3" descr=" "/>
          <p:cNvPicPr/>
          <p:nvPr/>
        </p:nvPicPr>
        <p:blipFill>
          <a:blip r:embed="rId4"/>
          <a:stretch/>
        </p:blipFill>
        <p:spPr>
          <a:xfrm>
            <a:off x="9296280" y="1941840"/>
            <a:ext cx="530640" cy="443880"/>
          </a:xfrm>
          <a:prstGeom prst="rect">
            <a:avLst/>
          </a:prstGeom>
          <a:ln w="0">
            <a:noFill/>
          </a:ln>
        </p:spPr>
      </p:pic>
      <p:sp>
        <p:nvSpPr>
          <p:cNvPr id="770" name="Shape 11"/>
          <p:cNvSpPr/>
          <p:nvPr/>
        </p:nvSpPr>
        <p:spPr>
          <a:xfrm>
            <a:off x="6426000" y="3313080"/>
            <a:ext cx="2221920" cy="729360"/>
          </a:xfrm>
          <a:prstGeom prst="rect">
            <a:avLst/>
          </a:prstGeom>
          <a:noFill/>
          <a:ln w="0">
            <a:noFill/>
          </a:ln>
        </p:spPr>
        <p:style>
          <a:lnRef idx="0"/>
          <a:fillRef idx="0"/>
          <a:effectRef idx="0"/>
          <a:fontRef idx="minor"/>
        </p:style>
      </p:sp>
      <p:sp>
        <p:nvSpPr>
          <p:cNvPr id="771" name="Text 7"/>
          <p:cNvSpPr/>
          <p:nvPr/>
        </p:nvSpPr>
        <p:spPr>
          <a:xfrm>
            <a:off x="577800" y="3383280"/>
            <a:ext cx="2350440" cy="782280"/>
          </a:xfrm>
          <a:prstGeom prst="rect">
            <a:avLst/>
          </a:prstGeom>
          <a:noFill/>
          <a:ln w="0">
            <a:noFill/>
          </a:ln>
        </p:spPr>
        <p:style>
          <a:lnRef idx="0"/>
          <a:fillRef idx="0"/>
          <a:effectRef idx="0"/>
          <a:fontRef idx="minor"/>
        </p:style>
        <p:txBody>
          <a:bodyPr lIns="0" rIns="0" tIns="0" bIns="0" anchor="t">
            <a:noAutofit/>
          </a:bodyPr>
          <a:p>
            <a:pPr lvl="1" marL="171360" indent="-171360">
              <a:lnSpc>
                <a:spcPct val="100000"/>
              </a:lnSpc>
              <a:spcAft>
                <a:spcPts val="300"/>
              </a:spcAft>
              <a:buClr>
                <a:srgbClr val="ffffff"/>
              </a:buClr>
              <a:buFont typeface="Wingdings" charset="2"/>
              <a:buChar char=""/>
            </a:pPr>
            <a:r>
              <a:rPr b="0" lang="en" sz="1200" spc="-1" strike="noStrike">
                <a:solidFill>
                  <a:srgbClr val="ffffff"/>
                </a:solidFill>
                <a:latin typeface="Arial"/>
                <a:ea typeface="Arial"/>
              </a:rPr>
              <a:t>RediSearch </a:t>
            </a:r>
            <a:r>
              <a:rPr b="0" lang="ru-RU" sz="1200" spc="-1" strike="noStrike">
                <a:solidFill>
                  <a:srgbClr val="ffffff"/>
                </a:solidFill>
                <a:latin typeface="Arial"/>
                <a:ea typeface="Arial"/>
              </a:rPr>
              <a:t>обеспечивает поддержку полнотекстового поиска, включая возможность выполнения сложных запро-сов в реальном времени</a:t>
            </a:r>
            <a:endParaRPr b="0" lang="ru-RU" sz="1200" spc="-1" strike="noStrike">
              <a:latin typeface="Arial"/>
            </a:endParaRPr>
          </a:p>
          <a:p>
            <a:pPr lvl="1" marL="171360" indent="-171360">
              <a:lnSpc>
                <a:spcPct val="100000"/>
              </a:lnSpc>
              <a:spcAft>
                <a:spcPts val="300"/>
              </a:spcAft>
              <a:buClr>
                <a:srgbClr val="ffffff"/>
              </a:buClr>
              <a:buFont typeface="Wingdings" charset="2"/>
              <a:buChar char=""/>
            </a:pPr>
            <a:r>
              <a:rPr b="0" lang="ru-RU" sz="1200" spc="-1" strike="noStrike">
                <a:solidFill>
                  <a:srgbClr val="ffffff"/>
                </a:solidFill>
                <a:latin typeface="Arial"/>
                <a:ea typeface="Arial"/>
              </a:rPr>
              <a:t>Модуль позволяет создавать вторичные индексы для данных, что значительно расширяет возможности </a:t>
            </a:r>
            <a:br>
              <a:rPr sz="1200"/>
            </a:br>
            <a:r>
              <a:rPr b="0" lang="en" sz="1200" spc="-1" strike="noStrike">
                <a:solidFill>
                  <a:srgbClr val="ffffff"/>
                </a:solidFill>
                <a:latin typeface="Arial"/>
                <a:ea typeface="Arial"/>
              </a:rPr>
              <a:t>Redis </a:t>
            </a:r>
            <a:r>
              <a:rPr b="0" lang="ru-RU" sz="1200" spc="-1" strike="noStrike">
                <a:solidFill>
                  <a:srgbClr val="ffffff"/>
                </a:solidFill>
                <a:latin typeface="Arial"/>
                <a:ea typeface="Arial"/>
              </a:rPr>
              <a:t>в области поиска </a:t>
            </a:r>
            <a:br>
              <a:rPr sz="1200"/>
            </a:br>
            <a:r>
              <a:rPr b="0" lang="ru-RU" sz="1200" spc="-1" strike="noStrike">
                <a:solidFill>
                  <a:srgbClr val="ffffff"/>
                </a:solidFill>
                <a:latin typeface="Arial"/>
                <a:ea typeface="Arial"/>
              </a:rPr>
              <a:t>и фильтрации</a:t>
            </a:r>
            <a:endParaRPr b="0" lang="ru-RU" sz="1200" spc="-1" strike="noStrike">
              <a:latin typeface="Arial"/>
            </a:endParaRPr>
          </a:p>
        </p:txBody>
      </p:sp>
      <p:sp>
        <p:nvSpPr>
          <p:cNvPr id="772" name="Text 7"/>
          <p:cNvSpPr/>
          <p:nvPr/>
        </p:nvSpPr>
        <p:spPr>
          <a:xfrm>
            <a:off x="3467160" y="3383280"/>
            <a:ext cx="2350440" cy="782280"/>
          </a:xfrm>
          <a:prstGeom prst="rect">
            <a:avLst/>
          </a:prstGeom>
          <a:noFill/>
          <a:ln w="0">
            <a:noFill/>
          </a:ln>
        </p:spPr>
        <p:style>
          <a:lnRef idx="0"/>
          <a:fillRef idx="0"/>
          <a:effectRef idx="0"/>
          <a:fontRef idx="minor"/>
        </p:style>
        <p:txBody>
          <a:bodyPr lIns="0" rIns="0" tIns="0" bIns="0" anchor="t">
            <a:noAutofit/>
          </a:bodyPr>
          <a:p>
            <a:pPr lvl="1" marL="171360" indent="-171360">
              <a:lnSpc>
                <a:spcPct val="100000"/>
              </a:lnSpc>
              <a:spcAft>
                <a:spcPts val="300"/>
              </a:spcAft>
              <a:buClr>
                <a:srgbClr val="ffffff"/>
              </a:buClr>
              <a:buFont typeface="Wingdings" charset="2"/>
              <a:buChar char=""/>
            </a:pPr>
            <a:r>
              <a:rPr b="0" lang="ru-RU" sz="1200" spc="-1" strike="noStrike">
                <a:solidFill>
                  <a:srgbClr val="ffffff"/>
                </a:solidFill>
                <a:latin typeface="Arial"/>
                <a:ea typeface="Arial"/>
              </a:rPr>
              <a:t>Для установки </a:t>
            </a:r>
            <a:r>
              <a:rPr b="0" lang="en" sz="1200" spc="-1" strike="noStrike">
                <a:solidFill>
                  <a:srgbClr val="ffffff"/>
                </a:solidFill>
                <a:latin typeface="Arial"/>
                <a:ea typeface="Arial"/>
              </a:rPr>
              <a:t>RediSearch </a:t>
            </a:r>
            <a:r>
              <a:rPr b="0" lang="ru-RU" sz="1200" spc="-1" strike="noStrike">
                <a:solidFill>
                  <a:srgbClr val="ffffff"/>
                </a:solidFill>
                <a:latin typeface="Arial"/>
                <a:ea typeface="Arial"/>
              </a:rPr>
              <a:t>можно использовать </a:t>
            </a:r>
            <a:r>
              <a:rPr b="0" lang="en" sz="1200" spc="-1" strike="noStrike">
                <a:solidFill>
                  <a:srgbClr val="ffffff"/>
                </a:solidFill>
                <a:latin typeface="Arial"/>
                <a:ea typeface="Arial"/>
              </a:rPr>
              <a:t>Docker </a:t>
            </a:r>
            <a:r>
              <a:rPr b="0" lang="ru-RU" sz="1200" spc="-1" strike="noStrike">
                <a:solidFill>
                  <a:srgbClr val="ffffff"/>
                </a:solidFill>
                <a:latin typeface="Arial"/>
                <a:ea typeface="Arial"/>
              </a:rPr>
              <a:t>или следовать инструкциям по быстрому запуску</a:t>
            </a:r>
            <a:endParaRPr b="0" lang="ru-RU" sz="1200" spc="-1" strike="noStrike">
              <a:latin typeface="Arial"/>
            </a:endParaRPr>
          </a:p>
          <a:p>
            <a:pPr lvl="1" marL="171360" indent="-171360">
              <a:lnSpc>
                <a:spcPct val="100000"/>
              </a:lnSpc>
              <a:spcAft>
                <a:spcPts val="300"/>
              </a:spcAft>
              <a:buClr>
                <a:srgbClr val="ffffff"/>
              </a:buClr>
              <a:buFont typeface="Wingdings" charset="2"/>
              <a:buChar char=""/>
            </a:pPr>
            <a:r>
              <a:rPr b="0" lang="ru-RU" sz="1200" spc="-1" strike="noStrike">
                <a:solidFill>
                  <a:srgbClr val="ffffff"/>
                </a:solidFill>
                <a:latin typeface="Arial"/>
                <a:ea typeface="Arial"/>
              </a:rPr>
              <a:t>После установки, </a:t>
            </a:r>
            <a:r>
              <a:rPr b="0" lang="en" sz="1200" spc="-1" strike="noStrike">
                <a:solidFill>
                  <a:srgbClr val="ffffff"/>
                </a:solidFill>
                <a:latin typeface="Arial"/>
                <a:ea typeface="Arial"/>
              </a:rPr>
              <a:t>Redis-CLI </a:t>
            </a:r>
            <a:r>
              <a:rPr b="0" lang="ru-RU" sz="1200" spc="-1" strike="noStrike">
                <a:solidFill>
                  <a:srgbClr val="ffffff"/>
                </a:solidFill>
                <a:latin typeface="Arial"/>
                <a:ea typeface="Arial"/>
              </a:rPr>
              <a:t>можно использовать </a:t>
            </a:r>
            <a:br>
              <a:rPr sz="1200"/>
            </a:br>
            <a:r>
              <a:rPr b="0" lang="ru-RU" sz="1200" spc="-1" strike="noStrike">
                <a:solidFill>
                  <a:srgbClr val="ffffff"/>
                </a:solidFill>
                <a:latin typeface="Arial"/>
                <a:ea typeface="Arial"/>
              </a:rPr>
              <a:t>с загруженным модулем </a:t>
            </a:r>
            <a:r>
              <a:rPr b="0" lang="en" sz="1200" spc="-1" strike="noStrike">
                <a:solidFill>
                  <a:srgbClr val="ffffff"/>
                </a:solidFill>
                <a:latin typeface="Arial"/>
                <a:ea typeface="Arial"/>
              </a:rPr>
              <a:t>RediSearch </a:t>
            </a:r>
            <a:r>
              <a:rPr b="0" lang="ru-RU" sz="1200" spc="-1" strike="noStrike">
                <a:solidFill>
                  <a:srgbClr val="ffffff"/>
                </a:solidFill>
                <a:latin typeface="Arial"/>
                <a:ea typeface="Arial"/>
              </a:rPr>
              <a:t>для выполнения запросов и операций поиска</a:t>
            </a:r>
            <a:endParaRPr b="0" lang="ru-RU" sz="1200" spc="-1" strike="noStrike">
              <a:latin typeface="Arial"/>
            </a:endParaRPr>
          </a:p>
        </p:txBody>
      </p:sp>
      <p:sp>
        <p:nvSpPr>
          <p:cNvPr id="773" name="Text 7"/>
          <p:cNvSpPr/>
          <p:nvPr/>
        </p:nvSpPr>
        <p:spPr>
          <a:xfrm>
            <a:off x="6407280" y="3383280"/>
            <a:ext cx="2350440" cy="782280"/>
          </a:xfrm>
          <a:prstGeom prst="rect">
            <a:avLst/>
          </a:prstGeom>
          <a:noFill/>
          <a:ln w="0">
            <a:noFill/>
          </a:ln>
        </p:spPr>
        <p:style>
          <a:lnRef idx="0"/>
          <a:fillRef idx="0"/>
          <a:effectRef idx="0"/>
          <a:fontRef idx="minor"/>
        </p:style>
        <p:txBody>
          <a:bodyPr lIns="0" rIns="0" tIns="0" bIns="0" anchor="t">
            <a:noAutofit/>
          </a:bodyPr>
          <a:p>
            <a:pPr>
              <a:lnSpc>
                <a:spcPct val="100000"/>
              </a:lnSpc>
              <a:spcAft>
                <a:spcPts val="300"/>
              </a:spcAft>
              <a:buNone/>
            </a:pPr>
            <a:r>
              <a:rPr b="0" lang="ru-RU" sz="1200" spc="-1" strike="noStrike">
                <a:solidFill>
                  <a:srgbClr val="ffffff"/>
                </a:solidFill>
                <a:latin typeface="Arial"/>
                <a:ea typeface="Arial"/>
              </a:rPr>
              <a:t>Модуль RediSearch может интегрироваться с JSON-структурами, что позволяет выполнять поиск в JSON-документах и использовать </a:t>
            </a:r>
            <a:br>
              <a:rPr sz="1200"/>
            </a:br>
            <a:r>
              <a:rPr b="0" lang="ru-RU" sz="1200" spc="-1" strike="noStrike">
                <a:solidFill>
                  <a:srgbClr val="ffffff"/>
                </a:solidFill>
                <a:latin typeface="Arial"/>
                <a:ea typeface="Arial"/>
              </a:rPr>
              <a:t>их в качестве источника дан- ных для поисковых запросов</a:t>
            </a:r>
            <a:endParaRPr b="0" lang="ru-RU" sz="1200" spc="-1" strike="noStrike">
              <a:latin typeface="Arial"/>
            </a:endParaRPr>
          </a:p>
        </p:txBody>
      </p:sp>
      <p:sp>
        <p:nvSpPr>
          <p:cNvPr id="774" name="Text 7"/>
          <p:cNvSpPr/>
          <p:nvPr/>
        </p:nvSpPr>
        <p:spPr>
          <a:xfrm>
            <a:off x="9283680" y="3383280"/>
            <a:ext cx="2350440" cy="782280"/>
          </a:xfrm>
          <a:prstGeom prst="rect">
            <a:avLst/>
          </a:prstGeom>
          <a:noFill/>
          <a:ln w="0">
            <a:noFill/>
          </a:ln>
        </p:spPr>
        <p:style>
          <a:lnRef idx="0"/>
          <a:fillRef idx="0"/>
          <a:effectRef idx="0"/>
          <a:fontRef idx="minor"/>
        </p:style>
        <p:txBody>
          <a:bodyPr lIns="0" rIns="0" tIns="0" bIns="0" anchor="t">
            <a:noAutofit/>
          </a:bodyPr>
          <a:p>
            <a:pPr lvl="1" marL="171360" indent="-171360">
              <a:lnSpc>
                <a:spcPct val="100000"/>
              </a:lnSpc>
              <a:spcAft>
                <a:spcPts val="300"/>
              </a:spcAft>
              <a:buClr>
                <a:srgbClr val="ffffff"/>
              </a:buClr>
              <a:buFont typeface="Wingdings" charset="2"/>
              <a:buChar char=""/>
            </a:pPr>
            <a:r>
              <a:rPr b="0" lang="en" sz="1200" spc="-1" strike="noStrike">
                <a:solidFill>
                  <a:srgbClr val="ffffff"/>
                </a:solidFill>
                <a:latin typeface="Arial"/>
                <a:ea typeface="Arial"/>
              </a:rPr>
              <a:t>RediSearch </a:t>
            </a:r>
            <a:r>
              <a:rPr b="0" lang="ru-RU" sz="1200" spc="-1" strike="noStrike">
                <a:solidFill>
                  <a:srgbClr val="ffffff"/>
                </a:solidFill>
                <a:latin typeface="Arial"/>
                <a:ea typeface="Arial"/>
              </a:rPr>
              <a:t>написан на </a:t>
            </a:r>
            <a:r>
              <a:rPr b="0" lang="en" sz="1200" spc="-1" strike="noStrike">
                <a:solidFill>
                  <a:srgbClr val="ffffff"/>
                </a:solidFill>
                <a:latin typeface="Arial"/>
                <a:ea typeface="Arial"/>
              </a:rPr>
              <a:t>C </a:t>
            </a:r>
            <a:br>
              <a:rPr sz="1200"/>
            </a:br>
            <a:r>
              <a:rPr b="0" lang="ru-RU" sz="1200" spc="-1" strike="noStrike">
                <a:solidFill>
                  <a:srgbClr val="ffffff"/>
                </a:solidFill>
                <a:latin typeface="Arial"/>
                <a:ea typeface="Arial"/>
              </a:rPr>
              <a:t>и обеспечивает высокую производительность по срав- нению с другими поисковыми движками</a:t>
            </a:r>
            <a:endParaRPr b="0" lang="ru-RU" sz="1200" spc="-1" strike="noStrike">
              <a:latin typeface="Arial"/>
            </a:endParaRPr>
          </a:p>
          <a:p>
            <a:pPr lvl="1" marL="171360" indent="-171360">
              <a:lnSpc>
                <a:spcPct val="100000"/>
              </a:lnSpc>
              <a:spcAft>
                <a:spcPts val="300"/>
              </a:spcAft>
              <a:buClr>
                <a:srgbClr val="ffffff"/>
              </a:buClr>
              <a:buFont typeface="Wingdings" charset="2"/>
              <a:buChar char=""/>
            </a:pPr>
            <a:r>
              <a:rPr b="0" lang="ru-RU" sz="1200" spc="-1" strike="noStrike">
                <a:solidFill>
                  <a:srgbClr val="ffffff"/>
                </a:solidFill>
                <a:latin typeface="Arial"/>
                <a:ea typeface="Arial"/>
              </a:rPr>
              <a:t>Модуль поддерживает авто-заполнение с использованием нечеткого сопоставления пре-фиксов и атомарное вставле-ние новых документов в поис-ковый индекс в реальном времени</a:t>
            </a:r>
            <a:endParaRPr b="0" lang="ru-RU" sz="1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776"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Redis Search</a:t>
            </a:r>
            <a:endParaRPr b="0" lang="ru-RU" sz="1800" spc="-1" strike="noStrike">
              <a:latin typeface="Arial"/>
            </a:endParaRPr>
          </a:p>
        </p:txBody>
      </p:sp>
      <p:pic>
        <p:nvPicPr>
          <p:cNvPr id="777" name="Рисунок 2" descr=""/>
          <p:cNvPicPr/>
          <p:nvPr/>
        </p:nvPicPr>
        <p:blipFill>
          <a:blip r:embed="rId1"/>
          <a:srcRect l="0" t="0" r="0" b="26451"/>
          <a:stretch/>
        </p:blipFill>
        <p:spPr>
          <a:xfrm>
            <a:off x="399960" y="1648080"/>
            <a:ext cx="11391120" cy="3561480"/>
          </a:xfrm>
          <a:prstGeom prst="rect">
            <a:avLst/>
          </a:prstGeom>
          <a:ln w="0">
            <a:noFill/>
          </a:ln>
        </p:spPr>
      </p:pic>
      <p:pic>
        <p:nvPicPr>
          <p:cNvPr id="778" name="Рисунок 3" descr=""/>
          <p:cNvPicPr/>
          <p:nvPr/>
        </p:nvPicPr>
        <p:blipFill>
          <a:blip r:embed="rId2"/>
          <a:srcRect l="0" t="85925" r="0" b="0"/>
          <a:stretch/>
        </p:blipFill>
        <p:spPr>
          <a:xfrm>
            <a:off x="399960" y="5209920"/>
            <a:ext cx="11391120" cy="681120"/>
          </a:xfrm>
          <a:prstGeom prst="rect">
            <a:avLst/>
          </a:prstGeom>
          <a:ln w="0">
            <a:noFill/>
          </a:ln>
        </p:spPr>
      </p:pic>
      <p:sp>
        <p:nvSpPr>
          <p:cNvPr id="779" name="Google Shape;271;g2f082c097b9_0_146"/>
          <p:cNvSpPr/>
          <p:nvPr/>
        </p:nvSpPr>
        <p:spPr>
          <a:xfrm>
            <a:off x="540000" y="215784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Создание индекса для JSON-документов:</a:t>
            </a:r>
            <a:endParaRPr b="0" lang="ru-RU" sz="1800" spc="-1" strike="noStrike">
              <a:latin typeface="Arial"/>
            </a:endParaRPr>
          </a:p>
        </p:txBody>
      </p:sp>
      <p:sp>
        <p:nvSpPr>
          <p:cNvPr id="780" name="Google Shape;273;g2f082c097b9_0_146"/>
          <p:cNvSpPr/>
          <p:nvPr/>
        </p:nvSpPr>
        <p:spPr>
          <a:xfrm>
            <a:off x="540000" y="342072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Поиск по имени</a:t>
            </a:r>
            <a:endParaRPr b="0" lang="ru-RU" sz="1800" spc="-1" strike="noStrike">
              <a:latin typeface="Arial"/>
            </a:endParaRPr>
          </a:p>
        </p:txBody>
      </p:sp>
      <p:sp>
        <p:nvSpPr>
          <p:cNvPr id="781" name="Google Shape;275;g2f082c097b9_0_146"/>
          <p:cNvSpPr/>
          <p:nvPr/>
        </p:nvSpPr>
        <p:spPr>
          <a:xfrm>
            <a:off x="540000" y="476028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Поиск по имени</a:t>
            </a:r>
            <a:endParaRPr b="0" lang="ru-RU" sz="1800" spc="-1" strike="noStrike">
              <a:latin typeface="Arial"/>
            </a:endParaRPr>
          </a:p>
        </p:txBody>
      </p:sp>
      <p:sp>
        <p:nvSpPr>
          <p:cNvPr id="782" name="Google Shape;274;g2f082c097b9_0_146"/>
          <p:cNvSpPr/>
          <p:nvPr/>
        </p:nvSpPr>
        <p:spPr>
          <a:xfrm>
            <a:off x="540000" y="3882240"/>
            <a:ext cx="11111040" cy="467280"/>
          </a:xfrm>
          <a:prstGeom prst="roundRect">
            <a:avLst>
              <a:gd name="adj" fmla="val 16667"/>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ru-RU" sz="1600" spc="-1" strike="noStrike">
                <a:solidFill>
                  <a:srgbClr val="ffffff"/>
                </a:solidFill>
                <a:latin typeface="Arial"/>
                <a:ea typeface="Arial"/>
              </a:rPr>
              <a:t>FT.SEARCH idx:users "@firstname:Alex"</a:t>
            </a:r>
            <a:endParaRPr b="0" lang="ru-RU" sz="1600" spc="-1" strike="noStrike">
              <a:latin typeface="Arial"/>
            </a:endParaRPr>
          </a:p>
        </p:txBody>
      </p:sp>
      <p:sp>
        <p:nvSpPr>
          <p:cNvPr id="783" name="Google Shape;276;g2f082c097b9_0_146"/>
          <p:cNvSpPr/>
          <p:nvPr/>
        </p:nvSpPr>
        <p:spPr>
          <a:xfrm>
            <a:off x="540000" y="5228280"/>
            <a:ext cx="11111040" cy="467280"/>
          </a:xfrm>
          <a:prstGeom prst="roundRect">
            <a:avLst>
              <a:gd name="adj" fmla="val 16667"/>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ru-RU" sz="1600" spc="-1" strike="noStrike">
                <a:solidFill>
                  <a:srgbClr val="ffffff"/>
                </a:solidFill>
                <a:latin typeface="Arial"/>
                <a:ea typeface="Arial"/>
              </a:rPr>
              <a:t>FT.SEARCH idx:users "@firstname:Alex"</a:t>
            </a:r>
            <a:endParaRPr b="0" lang="ru-RU" sz="1600" spc="-1" strike="noStrike">
              <a:latin typeface="Arial"/>
            </a:endParaRPr>
          </a:p>
        </p:txBody>
      </p:sp>
      <p:sp>
        <p:nvSpPr>
          <p:cNvPr id="784" name="Google Shape;272;g2f082c097b9_0_146"/>
          <p:cNvSpPr/>
          <p:nvPr/>
        </p:nvSpPr>
        <p:spPr>
          <a:xfrm>
            <a:off x="540000" y="2626560"/>
            <a:ext cx="11111040" cy="467280"/>
          </a:xfrm>
          <a:prstGeom prst="roundRect">
            <a:avLst>
              <a:gd name="adj" fmla="val 16667"/>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ru-RU" sz="1600" spc="-1" strike="noStrike">
                <a:solidFill>
                  <a:srgbClr val="ffffff"/>
                </a:solidFill>
                <a:latin typeface="Arial"/>
                <a:ea typeface="Arial"/>
              </a:rPr>
              <a:t>FT.CREATE idx:users ON JSON PREFIX 1 user: SCHEMA $.firstname TEXT $.lastname TEXT $.age NUMERIC</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pic>
        <p:nvPicPr>
          <p:cNvPr id="786" name="Рисунок 2" descr=""/>
          <p:cNvPicPr/>
          <p:nvPr/>
        </p:nvPicPr>
        <p:blipFill>
          <a:blip r:embed="rId1"/>
          <a:srcRect l="0" t="0" r="0" b="26451"/>
          <a:stretch/>
        </p:blipFill>
        <p:spPr>
          <a:xfrm>
            <a:off x="399960" y="1648080"/>
            <a:ext cx="11391120" cy="3561480"/>
          </a:xfrm>
          <a:prstGeom prst="rect">
            <a:avLst/>
          </a:prstGeom>
          <a:ln w="0">
            <a:noFill/>
          </a:ln>
        </p:spPr>
      </p:pic>
      <p:pic>
        <p:nvPicPr>
          <p:cNvPr id="787" name="Рисунок 3" descr=""/>
          <p:cNvPicPr/>
          <p:nvPr/>
        </p:nvPicPr>
        <p:blipFill>
          <a:blip r:embed="rId2"/>
          <a:srcRect l="0" t="85925" r="0" b="0"/>
          <a:stretch/>
        </p:blipFill>
        <p:spPr>
          <a:xfrm>
            <a:off x="399960" y="5209920"/>
            <a:ext cx="11391120" cy="681120"/>
          </a:xfrm>
          <a:prstGeom prst="rect">
            <a:avLst/>
          </a:prstGeom>
          <a:ln w="0">
            <a:noFill/>
          </a:ln>
        </p:spPr>
      </p:pic>
      <p:sp>
        <p:nvSpPr>
          <p:cNvPr id="788" name="Google Shape;271;g2f082c097b9_0_146"/>
          <p:cNvSpPr/>
          <p:nvPr/>
        </p:nvSpPr>
        <p:spPr>
          <a:xfrm>
            <a:off x="540000" y="235008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pPr>
            <a:r>
              <a:rPr b="0" lang="en" sz="1800" spc="-1" strike="noStrike">
                <a:solidFill>
                  <a:srgbClr val="ffffff"/>
                </a:solidFill>
                <a:latin typeface="Arial"/>
                <a:ea typeface="Roboto"/>
              </a:rPr>
              <a:t>Redis Search </a:t>
            </a:r>
            <a:r>
              <a:rPr b="0" lang="ru-RU" sz="1800" spc="-1" strike="noStrike">
                <a:solidFill>
                  <a:srgbClr val="ffffff"/>
                </a:solidFill>
                <a:latin typeface="Arial"/>
                <a:ea typeface="Roboto"/>
              </a:rPr>
              <a:t>Стоп Слова</a:t>
            </a:r>
            <a:endParaRPr b="0" lang="ru-RU" sz="1800" spc="-1" strike="noStrike">
              <a:latin typeface="Arial"/>
            </a:endParaRPr>
          </a:p>
        </p:txBody>
      </p:sp>
      <p:sp>
        <p:nvSpPr>
          <p:cNvPr id="789" name="Google Shape;273;g2f082c097b9_0_146"/>
          <p:cNvSpPr/>
          <p:nvPr/>
        </p:nvSpPr>
        <p:spPr>
          <a:xfrm>
            <a:off x="540000" y="438228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en" sz="1800" spc="-1" strike="noStrike">
                <a:solidFill>
                  <a:srgbClr val="ffffff"/>
                </a:solidFill>
                <a:latin typeface="Arial"/>
                <a:ea typeface="Roboto"/>
              </a:rPr>
              <a:t>Redis Search </a:t>
            </a:r>
            <a:r>
              <a:rPr b="0" lang="ru-RU" sz="1800" spc="-1" strike="noStrike">
                <a:solidFill>
                  <a:srgbClr val="ffffff"/>
                </a:solidFill>
                <a:latin typeface="Arial"/>
                <a:ea typeface="Roboto"/>
              </a:rPr>
              <a:t>создание новых Стоп Слов</a:t>
            </a:r>
            <a:endParaRPr b="0" lang="ru-RU" sz="1800" spc="-1" strike="noStrike">
              <a:latin typeface="Arial"/>
            </a:endParaRPr>
          </a:p>
        </p:txBody>
      </p:sp>
      <p:sp>
        <p:nvSpPr>
          <p:cNvPr id="790" name="Google Shape;274;g2f082c097b9_0_146"/>
          <p:cNvSpPr/>
          <p:nvPr/>
        </p:nvSpPr>
        <p:spPr>
          <a:xfrm>
            <a:off x="540000" y="4843800"/>
            <a:ext cx="11111040" cy="467280"/>
          </a:xfrm>
          <a:prstGeom prst="roundRect">
            <a:avLst>
              <a:gd name="adj" fmla="val 16667"/>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FT.CREATE myIndex STOPWORDS 3 foo bar baz SCHEMA title TEXT body TEXT </a:t>
            </a:r>
            <a:endParaRPr b="0" lang="ru-RU" sz="1600" spc="-1" strike="noStrike">
              <a:latin typeface="Arial"/>
            </a:endParaRPr>
          </a:p>
        </p:txBody>
      </p:sp>
      <p:sp>
        <p:nvSpPr>
          <p:cNvPr id="791" name="Google Shape;272;g2f082c097b9_0_146"/>
          <p:cNvSpPr/>
          <p:nvPr/>
        </p:nvSpPr>
        <p:spPr>
          <a:xfrm>
            <a:off x="540000" y="2819160"/>
            <a:ext cx="11111040" cy="722880"/>
          </a:xfrm>
          <a:prstGeom prst="roundRect">
            <a:avLst>
              <a:gd name="adj" fmla="val 11115"/>
            </a:avLst>
          </a:prstGeom>
          <a:solidFill>
            <a:schemeClr val="bg2">
              <a:alpha val="43000"/>
            </a:schemeClr>
          </a:solidFill>
          <a:ln w="25400">
            <a:solidFill>
              <a:srgbClr val="00adeb"/>
            </a:solidFill>
            <a:round/>
          </a:ln>
        </p:spPr>
        <p:style>
          <a:lnRef idx="0"/>
          <a:fillRef idx="0"/>
          <a:effectRef idx="0"/>
          <a:fontRef idx="minor"/>
        </p:style>
        <p:txBody>
          <a:bodyPr lIns="90000" rIns="90000" tIns="0" bIns="46800" anchor="ctr">
            <a:noAutofit/>
          </a:bodyPr>
          <a:p>
            <a:pPr>
              <a:lnSpc>
                <a:spcPct val="100000"/>
              </a:lnSpc>
              <a:buNone/>
            </a:pPr>
            <a:r>
              <a:rPr b="0" lang="en" sz="1600" spc="-1" strike="noStrike">
                <a:solidFill>
                  <a:srgbClr val="ffffff"/>
                </a:solidFill>
                <a:latin typeface="Arial"/>
                <a:ea typeface="Arial"/>
              </a:rPr>
              <a:t>a,   is,   the,   an,   and,   are,   as,   at,   be,   but,   by,   for,   if,   in,   into,  it,   no,   not,   of,   on,   or,   such,   that,  their,   then,   there,   these,   they,   this,   to,   was,   will,   with</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793"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ru-RU" sz="1800" spc="-1" strike="noStrike">
                <a:solidFill>
                  <a:srgbClr val="00adeb"/>
                </a:solidFill>
                <a:latin typeface="Arial"/>
              </a:rPr>
              <a:t>Сопоставление общих предикатов </a:t>
            </a:r>
            <a:r>
              <a:rPr b="0" lang="en" sz="1800" spc="-1" strike="noStrike">
                <a:solidFill>
                  <a:srgbClr val="00adeb"/>
                </a:solidFill>
                <a:latin typeface="Arial"/>
              </a:rPr>
              <a:t>SQL </a:t>
            </a:r>
            <a:r>
              <a:rPr b="0" lang="ru-RU" sz="1800" spc="-1" strike="noStrike">
                <a:solidFill>
                  <a:srgbClr val="00adeb"/>
                </a:solidFill>
                <a:latin typeface="Arial"/>
              </a:rPr>
              <a:t>с </a:t>
            </a:r>
            <a:r>
              <a:rPr b="0" lang="en" sz="1800" spc="-1" strike="noStrike">
                <a:solidFill>
                  <a:srgbClr val="00adeb"/>
                </a:solidFill>
                <a:latin typeface="Arial"/>
              </a:rPr>
              <a:t>RediSearch</a:t>
            </a:r>
            <a:endParaRPr b="0" lang="ru-RU" sz="1800" spc="-1" strike="noStrike">
              <a:latin typeface="Arial"/>
            </a:endParaRPr>
          </a:p>
        </p:txBody>
      </p:sp>
      <p:graphicFrame>
        <p:nvGraphicFramePr>
          <p:cNvPr id="794" name="Таблица 3"/>
          <p:cNvGraphicFramePr/>
          <p:nvPr/>
        </p:nvGraphicFramePr>
        <p:xfrm>
          <a:off x="470160" y="1621440"/>
          <a:ext cx="11267640" cy="4337640"/>
        </p:xfrm>
        <a:graphic>
          <a:graphicData uri="http://schemas.openxmlformats.org/drawingml/2006/table">
            <a:tbl>
              <a:tblPr/>
              <a:tblGrid>
                <a:gridCol w="4032000"/>
                <a:gridCol w="4032000"/>
                <a:gridCol w="3204000"/>
              </a:tblGrid>
              <a:tr h="360000">
                <a:tc>
                  <a:txBody>
                    <a:bodyPr rIns="72000" anchor="b">
                      <a:noAutofit/>
                    </a:bodyPr>
                    <a:p>
                      <a:pPr>
                        <a:lnSpc>
                          <a:spcPct val="100000"/>
                        </a:lnSpc>
                        <a:buNone/>
                      </a:pPr>
                      <a:r>
                        <a:rPr b="1" lang="en-US" sz="1100" spc="-1" strike="noStrike">
                          <a:solidFill>
                            <a:srgbClr val="ffffff"/>
                          </a:solidFill>
                          <a:latin typeface="Arial"/>
                        </a:rPr>
                        <a:t>SQL Condition</a:t>
                      </a:r>
                      <a:endParaRPr b="0" lang="ru-RU" sz="1100" spc="-1" strike="noStrike">
                        <a:latin typeface="Arial"/>
                      </a:endParaRPr>
                    </a:p>
                  </a:txBody>
                  <a:tcPr anchor="b" marL="91440" marR="72000">
                    <a:lnL w="12240">
                      <a:solidFill>
                        <a:srgbClr val="000000"/>
                      </a:solidFill>
                    </a:lnL>
                    <a:lnR w="18720">
                      <a:noFill/>
                    </a:lnR>
                    <a:lnT w="12240">
                      <a:solidFill>
                        <a:srgbClr val="000000"/>
                      </a:solidFill>
                    </a:lnT>
                    <a:lnB w="18720">
                      <a:solidFill>
                        <a:srgbClr val="00adeb"/>
                      </a:solidFill>
                    </a:lnB>
                    <a:noFill/>
                  </a:tcPr>
                </a:tc>
                <a:tc>
                  <a:txBody>
                    <a:bodyPr lIns="72000" rIns="72000" anchor="b">
                      <a:noAutofit/>
                    </a:bodyPr>
                    <a:p>
                      <a:pPr>
                        <a:lnSpc>
                          <a:spcPct val="100000"/>
                        </a:lnSpc>
                        <a:buNone/>
                      </a:pPr>
                      <a:r>
                        <a:rPr b="1" lang="en-US" sz="1100" spc="-1" strike="noStrike">
                          <a:solidFill>
                            <a:srgbClr val="ffffff"/>
                          </a:solidFill>
                          <a:latin typeface="Arial"/>
                        </a:rPr>
                        <a:t>RediSearch Equivalent</a:t>
                      </a:r>
                      <a:endParaRPr b="0" lang="ru-RU" sz="1100" spc="-1" strike="noStrike">
                        <a:latin typeface="Arial"/>
                      </a:endParaRPr>
                    </a:p>
                  </a:txBody>
                  <a:tcPr anchor="b" marL="72000" marR="72000">
                    <a:lnL w="18720">
                      <a:noFill/>
                    </a:lnL>
                    <a:lnR w="18720">
                      <a:noFill/>
                    </a:lnR>
                    <a:lnT w="12240">
                      <a:solidFill>
                        <a:srgbClr val="000000"/>
                      </a:solidFill>
                    </a:lnT>
                    <a:lnB w="18720">
                      <a:solidFill>
                        <a:srgbClr val="00adeb"/>
                      </a:solidFill>
                    </a:lnB>
                    <a:noFill/>
                  </a:tcPr>
                </a:tc>
                <a:tc>
                  <a:txBody>
                    <a:bodyPr lIns="72000" rIns="72000" anchor="b">
                      <a:noAutofit/>
                    </a:bodyPr>
                    <a:p>
                      <a:pPr>
                        <a:lnSpc>
                          <a:spcPct val="100000"/>
                        </a:lnSpc>
                        <a:buNone/>
                      </a:pPr>
                      <a:r>
                        <a:rPr b="1" lang="en-US" sz="1100" spc="-1" strike="noStrike">
                          <a:solidFill>
                            <a:srgbClr val="ffffff"/>
                          </a:solidFill>
                          <a:latin typeface="Arial"/>
                        </a:rPr>
                        <a:t>Comments</a:t>
                      </a:r>
                      <a:endParaRPr b="0" lang="ru-RU" sz="1100" spc="-1" strike="noStrike">
                        <a:latin typeface="Arial"/>
                      </a:endParaRPr>
                    </a:p>
                  </a:txBody>
                  <a:tcPr anchor="b" marL="72000" marR="72000">
                    <a:lnL w="18720">
                      <a:noFill/>
                    </a:lnL>
                    <a:lnR w="18720">
                      <a:noFill/>
                    </a:lnR>
                    <a:lnT w="12240">
                      <a:solidFill>
                        <a:srgbClr val="000000"/>
                      </a:solidFill>
                    </a:lnT>
                    <a:lnB w="18720">
                      <a:solidFill>
                        <a:srgbClr val="00adeb"/>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x='foo' AND y='bar'</a:t>
                      </a:r>
                      <a:endParaRPr b="0" lang="ru-RU" sz="1100" spc="-1" strike="noStrike">
                        <a:latin typeface="Arial"/>
                      </a:endParaRPr>
                    </a:p>
                  </a:txBody>
                  <a:tcPr anchor="ctr" marL="91440" marR="91440">
                    <a:lnL w="12240">
                      <a:noFill/>
                    </a:lnL>
                    <a:lnR w="18720">
                      <a:noFill/>
                    </a:lnR>
                    <a:lnT w="18720">
                      <a:solidFill>
                        <a:srgbClr val="00adeb"/>
                      </a:solidFill>
                    </a:lnT>
                    <a:lnB w="6480">
                      <a:solidFill>
                        <a:srgbClr val="889caf"/>
                      </a:solidFill>
                    </a:lnB>
                    <a:noFill/>
                  </a:tcPr>
                </a:tc>
                <a:tc>
                  <a:txBody>
                    <a:bodyPr anchor="ctr">
                      <a:noAutofit/>
                    </a:bodyPr>
                    <a:p>
                      <a:pPr>
                        <a:lnSpc>
                          <a:spcPct val="100000"/>
                        </a:lnSpc>
                        <a:buNone/>
                      </a:pPr>
                      <a:r>
                        <a:rPr b="0" lang="en" sz="1100" spc="-1" strike="noStrike">
                          <a:solidFill>
                            <a:srgbClr val="ffffff"/>
                          </a:solidFill>
                          <a:latin typeface="Arial"/>
                        </a:rPr>
                        <a:t>@x</a:t>
                      </a:r>
                      <a:r>
                        <a:rPr b="0" lang="ru-RU" sz="1100" spc="-1" strike="noStrike">
                          <a:solidFill>
                            <a:srgbClr val="ffffff"/>
                          </a:solidFill>
                          <a:latin typeface="Arial"/>
                        </a:rPr>
                        <a:t>:</a:t>
                      </a:r>
                      <a:r>
                        <a:rPr b="0" lang="en" sz="1100" spc="-1" strike="noStrike">
                          <a:solidFill>
                            <a:srgbClr val="ffffff"/>
                          </a:solidFill>
                          <a:latin typeface="Arial"/>
                        </a:rPr>
                        <a:t>foo @y</a:t>
                      </a:r>
                      <a:r>
                        <a:rPr b="0" lang="ru-RU" sz="1100" spc="-1" strike="noStrike">
                          <a:solidFill>
                            <a:srgbClr val="ffffff"/>
                          </a:solidFill>
                          <a:latin typeface="Arial"/>
                        </a:rPr>
                        <a:t>:</a:t>
                      </a:r>
                      <a:r>
                        <a:rPr b="0" lang="en" sz="1100" spc="-1" strike="noStrike">
                          <a:solidFill>
                            <a:srgbClr val="ffffff"/>
                          </a:solidFill>
                          <a:latin typeface="Arial"/>
                        </a:rPr>
                        <a:t>bar</a:t>
                      </a:r>
                      <a:endParaRPr b="0" lang="ru-RU" sz="1100" spc="-1" strike="noStrike">
                        <a:latin typeface="Arial"/>
                      </a:endParaRPr>
                    </a:p>
                  </a:txBody>
                  <a:tcPr anchor="ctr" marL="91440" marR="91440">
                    <a:lnL w="18720">
                      <a:noFill/>
                    </a:lnL>
                    <a:lnR w="18720">
                      <a:noFill/>
                    </a:lnR>
                    <a:lnT w="18720">
                      <a:solidFill>
                        <a:srgbClr val="00adeb"/>
                      </a:solidFill>
                    </a:lnT>
                    <a:lnB w="6480">
                      <a:solidFill>
                        <a:srgbClr val="889caf"/>
                      </a:solidFill>
                    </a:lnB>
                    <a:noFill/>
                  </a:tcPr>
                </a:tc>
                <a:tc>
                  <a:txBody>
                    <a:bodyPr anchor="ctr">
                      <a:noAutofit/>
                    </a:bodyPr>
                    <a:p>
                      <a:pPr>
                        <a:lnSpc>
                          <a:spcPct val="100000"/>
                        </a:lnSpc>
                        <a:buNone/>
                        <a:tabLst>
                          <a:tab algn="l" pos="0"/>
                        </a:tabLst>
                      </a:pPr>
                      <a:r>
                        <a:rPr b="0" lang="en" sz="1100" spc="-1" strike="noStrike">
                          <a:solidFill>
                            <a:srgbClr val="ffffff"/>
                          </a:solidFill>
                          <a:latin typeface="Arial"/>
                        </a:rPr>
                        <a:t>for less ambiguity use (@x</a:t>
                      </a:r>
                      <a:r>
                        <a:rPr b="0" lang="ru-RU" sz="1100" spc="-1" strike="noStrike">
                          <a:solidFill>
                            <a:srgbClr val="ffffff"/>
                          </a:solidFill>
                          <a:latin typeface="Arial"/>
                        </a:rPr>
                        <a:t>:</a:t>
                      </a:r>
                      <a:r>
                        <a:rPr b="0" lang="en" sz="1100" spc="-1" strike="noStrike">
                          <a:solidFill>
                            <a:srgbClr val="ffffff"/>
                          </a:solidFill>
                          <a:latin typeface="Arial"/>
                        </a:rPr>
                        <a:t>foo) (@y</a:t>
                      </a:r>
                      <a:r>
                        <a:rPr b="0" lang="ru-RU" sz="1100" spc="-1" strike="noStrike">
                          <a:solidFill>
                            <a:srgbClr val="ffffff"/>
                          </a:solidFill>
                          <a:latin typeface="Arial"/>
                        </a:rPr>
                        <a:t>:</a:t>
                      </a:r>
                      <a:r>
                        <a:rPr b="0" lang="en" sz="1100" spc="-1" strike="noStrike">
                          <a:solidFill>
                            <a:srgbClr val="ffffff"/>
                          </a:solidFill>
                          <a:latin typeface="Arial"/>
                        </a:rPr>
                        <a:t>bar)</a:t>
                      </a:r>
                      <a:endParaRPr b="0" lang="ru-RU" sz="1100" spc="-1" strike="noStrike">
                        <a:latin typeface="Arial"/>
                      </a:endParaRPr>
                    </a:p>
                  </a:txBody>
                  <a:tcPr anchor="ctr" marL="91440" marR="91440">
                    <a:lnL w="18720">
                      <a:noFill/>
                    </a:lnL>
                    <a:lnR w="18720">
                      <a:noFill/>
                    </a:lnR>
                    <a:lnT w="18720">
                      <a:solidFill>
                        <a:srgbClr val="00adeb"/>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x='foo' AND y!='bar'</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en" sz="1100" spc="-1" strike="noStrike">
                          <a:solidFill>
                            <a:srgbClr val="ffffff"/>
                          </a:solidFill>
                          <a:latin typeface="Arial"/>
                        </a:rPr>
                        <a:t>@x</a:t>
                      </a:r>
                      <a:r>
                        <a:rPr b="0" lang="ru-RU" sz="1100" spc="-1" strike="noStrike">
                          <a:solidFill>
                            <a:srgbClr val="ffffff"/>
                          </a:solidFill>
                          <a:latin typeface="Arial"/>
                        </a:rPr>
                        <a:t>:</a:t>
                      </a:r>
                      <a:r>
                        <a:rPr b="0" lang="en" sz="1100" spc="-1" strike="noStrike">
                          <a:solidFill>
                            <a:srgbClr val="ffffff"/>
                          </a:solidFill>
                          <a:latin typeface="Arial"/>
                        </a:rPr>
                        <a:t>foo -@y</a:t>
                      </a:r>
                      <a:r>
                        <a:rPr b="0" lang="ru-RU" sz="1100" spc="-1" strike="noStrike">
                          <a:solidFill>
                            <a:srgbClr val="ffffff"/>
                          </a:solidFill>
                          <a:latin typeface="Arial"/>
                        </a:rPr>
                        <a:t>:</a:t>
                      </a:r>
                      <a:r>
                        <a:rPr b="0" lang="en" sz="1100" spc="-1" strike="noStrike">
                          <a:solidFill>
                            <a:srgbClr val="ffffff"/>
                          </a:solidFill>
                          <a:latin typeface="Arial"/>
                        </a:rPr>
                        <a:t>bar</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x='foo' </a:t>
                      </a:r>
                      <a:r>
                        <a:rPr b="0" lang="en-US" sz="1100" spc="-1" strike="noStrike">
                          <a:solidFill>
                            <a:srgbClr val="ffffff"/>
                          </a:solidFill>
                          <a:latin typeface="Arial"/>
                        </a:rPr>
                        <a:t>OR</a:t>
                      </a:r>
                      <a:r>
                        <a:rPr b="0" lang="en" sz="1100" spc="-1" strike="noStrike">
                          <a:solidFill>
                            <a:srgbClr val="ffffff"/>
                          </a:solidFill>
                          <a:latin typeface="Arial"/>
                        </a:rPr>
                        <a:t> y='bar'</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ru-RU" sz="1100" spc="-1" strike="noStrike">
                          <a:solidFill>
                            <a:srgbClr val="ffffff"/>
                          </a:solidFill>
                          <a:latin typeface="Arial"/>
                        </a:rPr>
                        <a:t>(</a:t>
                      </a:r>
                      <a:r>
                        <a:rPr b="0" lang="en" sz="1100" spc="-1" strike="noStrike">
                          <a:solidFill>
                            <a:srgbClr val="ffffff"/>
                          </a:solidFill>
                          <a:latin typeface="Arial"/>
                        </a:rPr>
                        <a:t>@x</a:t>
                      </a:r>
                      <a:r>
                        <a:rPr b="0" lang="ru-RU" sz="1100" spc="-1" strike="noStrike">
                          <a:solidFill>
                            <a:srgbClr val="ffffff"/>
                          </a:solidFill>
                          <a:latin typeface="Arial"/>
                        </a:rPr>
                        <a:t>:</a:t>
                      </a:r>
                      <a:r>
                        <a:rPr b="0" lang="en" sz="1100" spc="-1" strike="noStrike">
                          <a:solidFill>
                            <a:srgbClr val="ffffff"/>
                          </a:solidFill>
                          <a:latin typeface="Arial"/>
                        </a:rPr>
                        <a:t>foo</a:t>
                      </a:r>
                      <a:r>
                        <a:rPr b="0" lang="ru-RU" sz="1100" spc="-1" strike="noStrike">
                          <a:solidFill>
                            <a:srgbClr val="ffffff"/>
                          </a:solidFill>
                          <a:latin typeface="Arial"/>
                        </a:rPr>
                        <a:t>)</a:t>
                      </a:r>
                      <a:r>
                        <a:rPr b="0" lang="en" sz="1100" spc="-1" strike="noStrike">
                          <a:solidFill>
                            <a:srgbClr val="ffffff"/>
                          </a:solidFill>
                          <a:latin typeface="Arial"/>
                        </a:rPr>
                        <a:t>|</a:t>
                      </a:r>
                      <a:r>
                        <a:rPr b="0" lang="ru-RU" sz="1100" spc="-1" strike="noStrike">
                          <a:solidFill>
                            <a:srgbClr val="ffffff"/>
                          </a:solidFill>
                          <a:latin typeface="Arial"/>
                        </a:rPr>
                        <a:t>(</a:t>
                      </a:r>
                      <a:r>
                        <a:rPr b="0" lang="en" sz="1100" spc="-1" strike="noStrike">
                          <a:solidFill>
                            <a:srgbClr val="ffffff"/>
                          </a:solidFill>
                          <a:latin typeface="Arial"/>
                        </a:rPr>
                        <a:t>@y</a:t>
                      </a:r>
                      <a:r>
                        <a:rPr b="0" lang="ru-RU" sz="1100" spc="-1" strike="noStrike">
                          <a:solidFill>
                            <a:srgbClr val="ffffff"/>
                          </a:solidFill>
                          <a:latin typeface="Arial"/>
                        </a:rPr>
                        <a:t>:</a:t>
                      </a:r>
                      <a:r>
                        <a:rPr b="0" lang="en" sz="1100" spc="-1" strike="noStrike">
                          <a:solidFill>
                            <a:srgbClr val="ffffff"/>
                          </a:solidFill>
                          <a:latin typeface="Arial"/>
                        </a:rPr>
                        <a:t>bar</a:t>
                      </a:r>
                      <a:r>
                        <a:rPr b="0" lang="ru-RU" sz="1100" spc="-1" strike="noStrike">
                          <a:solidFill>
                            <a:srgbClr val="ffffff"/>
                          </a:solidFill>
                          <a:latin typeface="Arial"/>
                        </a:rPr>
                        <a:t>)</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x IN </a:t>
                      </a:r>
                      <a:r>
                        <a:rPr b="0" lang="ru-RU" sz="1100" spc="-1" strike="noStrike">
                          <a:solidFill>
                            <a:srgbClr val="ffffff"/>
                          </a:solidFill>
                          <a:latin typeface="Arial"/>
                        </a:rPr>
                        <a:t>(</a:t>
                      </a:r>
                      <a:r>
                        <a:rPr b="0" lang="en" sz="1100" spc="-1" strike="noStrike">
                          <a:solidFill>
                            <a:srgbClr val="ffffff"/>
                          </a:solidFill>
                          <a:latin typeface="Arial"/>
                        </a:rPr>
                        <a:t>'foo', 'bar','hello world'</a:t>
                      </a:r>
                      <a:r>
                        <a:rPr b="0" lang="ru-RU" sz="1100" spc="-1" strike="noStrike">
                          <a:solidFill>
                            <a:srgbClr val="ffffff"/>
                          </a:solidFill>
                          <a:latin typeface="Arial"/>
                        </a:rPr>
                        <a:t>)</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en" sz="1100" spc="-1" strike="noStrike">
                          <a:solidFill>
                            <a:srgbClr val="ffffff"/>
                          </a:solidFill>
                          <a:latin typeface="Arial"/>
                        </a:rPr>
                        <a:t>@x</a:t>
                      </a:r>
                      <a:r>
                        <a:rPr b="0" lang="ru-RU" sz="1100" spc="-1" strike="noStrike">
                          <a:solidFill>
                            <a:srgbClr val="ffffff"/>
                          </a:solidFill>
                          <a:latin typeface="Arial"/>
                        </a:rPr>
                        <a:t>(</a:t>
                      </a:r>
                      <a:r>
                        <a:rPr b="0" lang="en" sz="1100" spc="-1" strike="noStrike">
                          <a:solidFill>
                            <a:srgbClr val="ffffff"/>
                          </a:solidFill>
                          <a:latin typeface="Arial"/>
                        </a:rPr>
                        <a:t>foo|bar</a:t>
                      </a:r>
                      <a:r>
                        <a:rPr b="0" lang="en-US" sz="1100" spc="-1" strike="noStrike">
                          <a:solidFill>
                            <a:srgbClr val="ffffff"/>
                          </a:solidFill>
                          <a:latin typeface="Arial"/>
                        </a:rPr>
                        <a:t>|</a:t>
                      </a:r>
                      <a:r>
                        <a:rPr b="0" lang="en" sz="1100" spc="-1" strike="noStrike">
                          <a:solidFill>
                            <a:srgbClr val="ffffff"/>
                          </a:solidFill>
                          <a:latin typeface="Arial"/>
                        </a:rPr>
                        <a:t>''hello world''</a:t>
                      </a:r>
                      <a:r>
                        <a:rPr b="0" lang="ru-RU" sz="1100" spc="-1" strike="noStrike">
                          <a:solidFill>
                            <a:srgbClr val="ffffff"/>
                          </a:solidFill>
                          <a:latin typeface="Arial"/>
                        </a:rPr>
                        <a:t>)</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en" sz="1100" spc="-1" strike="noStrike">
                          <a:solidFill>
                            <a:srgbClr val="ffffff"/>
                          </a:solidFill>
                          <a:latin typeface="Arial"/>
                        </a:rPr>
                        <a:t>quotes mean exact phrase</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pPr>
                      <a:r>
                        <a:rPr b="0" lang="en" sz="1100" spc="-1" strike="noStrike">
                          <a:solidFill>
                            <a:srgbClr val="ffffff"/>
                          </a:solidFill>
                          <a:latin typeface="Arial"/>
                        </a:rPr>
                        <a:t>WHERE y='foo' AND x NOT IN </a:t>
                      </a:r>
                      <a:r>
                        <a:rPr b="0" lang="ru-RU" sz="1100" spc="-1" strike="noStrike">
                          <a:solidFill>
                            <a:srgbClr val="ffffff"/>
                          </a:solidFill>
                          <a:latin typeface="Arial"/>
                        </a:rPr>
                        <a:t>(</a:t>
                      </a:r>
                      <a:r>
                        <a:rPr b="0" lang="en" sz="1100" spc="-1" strike="noStrike">
                          <a:solidFill>
                            <a:srgbClr val="ffffff"/>
                          </a:solidFill>
                          <a:latin typeface="Arial"/>
                        </a:rPr>
                        <a:t>'foo', 'bar'</a:t>
                      </a:r>
                      <a:r>
                        <a:rPr b="0" lang="ru-RU" sz="1100" spc="-1" strike="noStrike">
                          <a:solidFill>
                            <a:srgbClr val="ffffff"/>
                          </a:solidFill>
                          <a:latin typeface="Arial"/>
                        </a:rPr>
                        <a:t>)</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en-US" sz="1100" spc="-1" strike="noStrike">
                          <a:solidFill>
                            <a:srgbClr val="ffffff"/>
                          </a:solidFill>
                          <a:latin typeface="Arial"/>
                        </a:rPr>
                        <a:t>@</a:t>
                      </a:r>
                      <a:r>
                        <a:rPr b="0" lang="en" sz="1100" spc="-1" strike="noStrike">
                          <a:solidFill>
                            <a:srgbClr val="ffffff"/>
                          </a:solidFill>
                          <a:latin typeface="Arial"/>
                        </a:rPr>
                        <a:t>y</a:t>
                      </a:r>
                      <a:r>
                        <a:rPr b="0" lang="ru-RU" sz="1100" spc="-1" strike="noStrike">
                          <a:solidFill>
                            <a:srgbClr val="ffffff"/>
                          </a:solidFill>
                          <a:latin typeface="Arial"/>
                        </a:rPr>
                        <a:t>:</a:t>
                      </a:r>
                      <a:r>
                        <a:rPr b="0" lang="en" sz="1100" spc="-1" strike="noStrike">
                          <a:solidFill>
                            <a:srgbClr val="ffffff"/>
                          </a:solidFill>
                          <a:latin typeface="Arial"/>
                        </a:rPr>
                        <a:t>'foo’ </a:t>
                      </a:r>
                      <a:r>
                        <a:rPr b="0" lang="ru-RU" sz="1100" spc="-1" strike="noStrike">
                          <a:solidFill>
                            <a:srgbClr val="ffffff"/>
                          </a:solidFill>
                          <a:latin typeface="Arial"/>
                        </a:rPr>
                        <a:t>(-</a:t>
                      </a:r>
                      <a:r>
                        <a:rPr b="0" lang="en" sz="1100" spc="-1" strike="noStrike">
                          <a:solidFill>
                            <a:srgbClr val="ffffff"/>
                          </a:solidFill>
                          <a:latin typeface="Arial"/>
                        </a:rPr>
                        <a:t>@x</a:t>
                      </a:r>
                      <a:r>
                        <a:rPr b="0" lang="ru-RU" sz="1100" spc="-1" strike="noStrike">
                          <a:solidFill>
                            <a:srgbClr val="ffffff"/>
                          </a:solidFill>
                          <a:latin typeface="Arial"/>
                        </a:rPr>
                        <a:t>:</a:t>
                      </a:r>
                      <a:r>
                        <a:rPr b="0" lang="en" sz="1100" spc="-1" strike="noStrike">
                          <a:solidFill>
                            <a:srgbClr val="ffffff"/>
                          </a:solidFill>
                          <a:latin typeface="Arial"/>
                        </a:rPr>
                        <a:t>foo</a:t>
                      </a:r>
                      <a:r>
                        <a:rPr b="0" lang="ru-RU" sz="1100" spc="-1" strike="noStrike">
                          <a:solidFill>
                            <a:srgbClr val="ffffff"/>
                          </a:solidFill>
                          <a:latin typeface="Arial"/>
                        </a:rPr>
                        <a:t>)</a:t>
                      </a:r>
                      <a:r>
                        <a:rPr b="0" lang="en" sz="1100" spc="-1" strike="noStrike">
                          <a:solidFill>
                            <a:srgbClr val="ffffff"/>
                          </a:solidFill>
                          <a:latin typeface="Arial"/>
                        </a:rPr>
                        <a:t> </a:t>
                      </a:r>
                      <a:r>
                        <a:rPr b="0" lang="ru-RU" sz="1100" spc="-1" strike="noStrike">
                          <a:solidFill>
                            <a:srgbClr val="ffffff"/>
                          </a:solidFill>
                          <a:latin typeface="Arial"/>
                        </a:rPr>
                        <a:t>(-</a:t>
                      </a:r>
                      <a:r>
                        <a:rPr b="0" lang="en" sz="1100" spc="-1" strike="noStrike">
                          <a:solidFill>
                            <a:srgbClr val="ffffff"/>
                          </a:solidFill>
                          <a:latin typeface="Arial"/>
                        </a:rPr>
                        <a:t>@y</a:t>
                      </a:r>
                      <a:r>
                        <a:rPr b="0" lang="ru-RU" sz="1100" spc="-1" strike="noStrike">
                          <a:solidFill>
                            <a:srgbClr val="ffffff"/>
                          </a:solidFill>
                          <a:latin typeface="Arial"/>
                        </a:rPr>
                        <a:t>:</a:t>
                      </a:r>
                      <a:r>
                        <a:rPr b="0" lang="en" sz="1100" spc="-1" strike="noStrike">
                          <a:solidFill>
                            <a:srgbClr val="ffffff"/>
                          </a:solidFill>
                          <a:latin typeface="Arial"/>
                        </a:rPr>
                        <a:t>bar</a:t>
                      </a:r>
                      <a:r>
                        <a:rPr b="0" lang="ru-RU" sz="1100" spc="-1" strike="noStrike">
                          <a:solidFill>
                            <a:srgbClr val="ffffff"/>
                          </a:solidFill>
                          <a:latin typeface="Arial"/>
                        </a:rPr>
                        <a:t>)</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pPr>
                      <a:r>
                        <a:rPr b="0" lang="en" sz="1100" spc="-1" strike="noStrike">
                          <a:solidFill>
                            <a:srgbClr val="ffffff"/>
                          </a:solidFill>
                          <a:latin typeface="Arial"/>
                        </a:rPr>
                        <a:t>WHERE x NOT IN </a:t>
                      </a:r>
                      <a:r>
                        <a:rPr b="0" lang="ru-RU" sz="1100" spc="-1" strike="noStrike">
                          <a:solidFill>
                            <a:srgbClr val="ffffff"/>
                          </a:solidFill>
                          <a:latin typeface="Arial"/>
                        </a:rPr>
                        <a:t>(</a:t>
                      </a:r>
                      <a:r>
                        <a:rPr b="0" lang="en" sz="1100" spc="-1" strike="noStrike">
                          <a:solidFill>
                            <a:srgbClr val="ffffff"/>
                          </a:solidFill>
                          <a:latin typeface="Arial"/>
                        </a:rPr>
                        <a:t>'foo', 'bar'</a:t>
                      </a:r>
                      <a:r>
                        <a:rPr b="0" lang="ru-RU" sz="1100" spc="-1" strike="noStrike">
                          <a:solidFill>
                            <a:srgbClr val="ffffff"/>
                          </a:solidFill>
                          <a:latin typeface="Arial"/>
                        </a:rPr>
                        <a:t>)</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pPr>
                      <a:r>
                        <a:rPr b="0" lang="en-US" sz="1100" spc="-1" strike="noStrike">
                          <a:solidFill>
                            <a:srgbClr val="ffffff"/>
                          </a:solidFill>
                          <a:latin typeface="Arial"/>
                        </a:rPr>
                        <a:t>-@x</a:t>
                      </a:r>
                      <a:r>
                        <a:rPr b="0" lang="ru-RU" sz="1100" spc="-1" strike="noStrike">
                          <a:solidFill>
                            <a:srgbClr val="ffffff"/>
                          </a:solidFill>
                          <a:latin typeface="Arial"/>
                        </a:rPr>
                        <a:t>:(</a:t>
                      </a:r>
                      <a:r>
                        <a:rPr b="0" lang="en-US" sz="1100" spc="-1" strike="noStrike">
                          <a:solidFill>
                            <a:srgbClr val="ffffff"/>
                          </a:solidFill>
                          <a:latin typeface="Arial"/>
                        </a:rPr>
                        <a:t>foo|bar</a:t>
                      </a:r>
                      <a:r>
                        <a:rPr b="0" lang="ru-RU" sz="1100" spc="-1" strike="noStrike">
                          <a:solidFill>
                            <a:srgbClr val="ffffff"/>
                          </a:solidFill>
                          <a:latin typeface="Arial"/>
                        </a:rPr>
                        <a:t>)</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num BETWEEN 10 AND 20</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pPr>
                      <a:r>
                        <a:rPr b="0" lang="en-US" sz="1100" spc="-1" strike="noStrike">
                          <a:solidFill>
                            <a:srgbClr val="ffffff"/>
                          </a:solidFill>
                          <a:latin typeface="Arial"/>
                        </a:rPr>
                        <a:t>@num</a:t>
                      </a:r>
                      <a:r>
                        <a:rPr b="0" lang="ru-RU" sz="1100" spc="-1" strike="noStrike">
                          <a:solidFill>
                            <a:srgbClr val="ffffff"/>
                          </a:solidFill>
                          <a:latin typeface="Arial"/>
                        </a:rPr>
                        <a:t>:</a:t>
                      </a:r>
                      <a:r>
                        <a:rPr b="0" lang="en-US" sz="1100" spc="-1" strike="noStrike">
                          <a:solidFill>
                            <a:srgbClr val="ffffff"/>
                          </a:solidFill>
                          <a:latin typeface="Arial"/>
                        </a:rPr>
                        <a:t>[10 20]</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num &gt;= 10</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en-US" sz="1100" spc="-1" strike="noStrike">
                          <a:solidFill>
                            <a:srgbClr val="ffffff"/>
                          </a:solidFill>
                          <a:latin typeface="Arial"/>
                        </a:rPr>
                        <a:t>@num</a:t>
                      </a:r>
                      <a:r>
                        <a:rPr b="0" lang="ru-RU" sz="1100" spc="-1" strike="noStrike">
                          <a:solidFill>
                            <a:srgbClr val="ffffff"/>
                          </a:solidFill>
                          <a:latin typeface="Arial"/>
                        </a:rPr>
                        <a:t>:</a:t>
                      </a:r>
                      <a:r>
                        <a:rPr b="0" lang="en-US" sz="1100" spc="-1" strike="noStrike">
                          <a:solidFill>
                            <a:srgbClr val="ffffff"/>
                          </a:solidFill>
                          <a:latin typeface="Arial"/>
                        </a:rPr>
                        <a:t>[10 +inf]</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num &gt; 10</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en-US" sz="1100" spc="-1" strike="noStrike">
                          <a:solidFill>
                            <a:srgbClr val="ffffff"/>
                          </a:solidFill>
                          <a:latin typeface="Arial"/>
                        </a:rPr>
                        <a:t>@num</a:t>
                      </a:r>
                      <a:r>
                        <a:rPr b="0" lang="ru-RU" sz="1100" spc="-1" strike="noStrike">
                          <a:solidFill>
                            <a:srgbClr val="ffffff"/>
                          </a:solidFill>
                          <a:latin typeface="Arial"/>
                        </a:rPr>
                        <a:t>:</a:t>
                      </a:r>
                      <a:r>
                        <a:rPr b="0" lang="en-US" sz="1100" spc="-1" strike="noStrike">
                          <a:solidFill>
                            <a:srgbClr val="ffffff"/>
                          </a:solidFill>
                          <a:latin typeface="Arial"/>
                        </a:rPr>
                        <a:t>[(10 +inf]</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num &lt; 10</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en-US" sz="1100" spc="-1" strike="noStrike">
                          <a:solidFill>
                            <a:srgbClr val="ffffff"/>
                          </a:solidFill>
                          <a:latin typeface="Arial"/>
                        </a:rPr>
                        <a:t>@num</a:t>
                      </a:r>
                      <a:r>
                        <a:rPr b="0" lang="ru-RU" sz="1100" spc="-1" strike="noStrike">
                          <a:solidFill>
                            <a:srgbClr val="ffffff"/>
                          </a:solidFill>
                          <a:latin typeface="Arial"/>
                        </a:rPr>
                        <a:t>:</a:t>
                      </a:r>
                      <a:r>
                        <a:rPr b="0" lang="en-US" sz="1100" spc="-1" strike="noStrike">
                          <a:solidFill>
                            <a:srgbClr val="ffffff"/>
                          </a:solidFill>
                          <a:latin typeface="Arial"/>
                        </a:rPr>
                        <a:t>[-inf (10]</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num &lt;= 10</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en-US" sz="1100" spc="-1" strike="noStrike">
                          <a:solidFill>
                            <a:srgbClr val="ffffff"/>
                          </a:solidFill>
                          <a:latin typeface="Arial"/>
                        </a:rPr>
                        <a:t>@num</a:t>
                      </a:r>
                      <a:r>
                        <a:rPr b="0" lang="ru-RU" sz="1100" spc="-1" strike="noStrike">
                          <a:solidFill>
                            <a:srgbClr val="ffffff"/>
                          </a:solidFill>
                          <a:latin typeface="Arial"/>
                        </a:rPr>
                        <a:t>:</a:t>
                      </a:r>
                      <a:r>
                        <a:rPr b="0" lang="en-US" sz="1100" spc="-1" strike="noStrike">
                          <a:solidFill>
                            <a:srgbClr val="ffffff"/>
                          </a:solidFill>
                          <a:latin typeface="Arial"/>
                        </a:rPr>
                        <a:t>[-inf 10]</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num &lt; 10 OR num &gt; 20</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6480">
                      <a:solidFill>
                        <a:srgbClr val="889caf"/>
                      </a:solidFill>
                    </a:lnB>
                    <a:noFill/>
                  </a:tcPr>
                </a:tc>
                <a:tc>
                  <a:txBody>
                    <a:bodyPr anchor="ctr">
                      <a:noAutofit/>
                    </a:bodyPr>
                    <a:p>
                      <a:pPr>
                        <a:lnSpc>
                          <a:spcPct val="100000"/>
                        </a:lnSpc>
                        <a:buNone/>
                        <a:tabLst>
                          <a:tab algn="l" pos="0"/>
                        </a:tabLst>
                      </a:pPr>
                      <a:r>
                        <a:rPr b="0" lang="en-US" sz="1100" spc="-1" strike="noStrike">
                          <a:solidFill>
                            <a:srgbClr val="ffffff"/>
                          </a:solidFill>
                          <a:latin typeface="Arial"/>
                        </a:rPr>
                        <a:t>@num</a:t>
                      </a:r>
                      <a:r>
                        <a:rPr b="0" lang="ru-RU" sz="1100" spc="-1" strike="noStrike">
                          <a:solidFill>
                            <a:srgbClr val="ffffff"/>
                          </a:solidFill>
                          <a:latin typeface="Arial"/>
                        </a:rPr>
                        <a:t>:</a:t>
                      </a:r>
                      <a:r>
                        <a:rPr b="0" lang="en-US" sz="1100" spc="-1" strike="noStrike">
                          <a:solidFill>
                            <a:srgbClr val="ffffff"/>
                          </a:solidFill>
                          <a:latin typeface="Arial"/>
                        </a:rPr>
                        <a:t>[-inf (10] | @num</a:t>
                      </a:r>
                      <a:r>
                        <a:rPr b="0" lang="ru-RU" sz="1100" spc="-1" strike="noStrike">
                          <a:solidFill>
                            <a:srgbClr val="ffffff"/>
                          </a:solidFill>
                          <a:latin typeface="Arial"/>
                        </a:rPr>
                        <a:t>:</a:t>
                      </a:r>
                      <a:r>
                        <a:rPr b="0" lang="en-US" sz="1100" spc="-1" strike="noStrike">
                          <a:solidFill>
                            <a:srgbClr val="ffffff"/>
                          </a:solidFill>
                          <a:latin typeface="Arial"/>
                        </a:rPr>
                        <a:t>[(20+inf]</a:t>
                      </a:r>
                      <a:endParaRPr b="0" lang="ru-RU" sz="1100" spc="-1" strike="noStrike">
                        <a:latin typeface="Arial"/>
                      </a:endParaRPr>
                    </a:p>
                  </a:txBody>
                  <a:tcPr anchor="ctr" marL="91440" marR="91440">
                    <a:lnL w="18720">
                      <a:noFill/>
                    </a:lnL>
                    <a:lnR w="18720">
                      <a:noFill/>
                    </a:lnR>
                    <a:lnT w="6480">
                      <a:solidFill>
                        <a:srgbClr val="889caf"/>
                      </a:solidFill>
                    </a:lnT>
                    <a:lnB w="6480">
                      <a:solidFill>
                        <a:srgbClr val="889caf"/>
                      </a:solidFill>
                    </a:lnB>
                    <a:noFill/>
                  </a:tcPr>
                </a:tc>
                <a:tc>
                  <a:tcPr anchor="ctr" marL="91440" marR="91440">
                    <a:lnL w="18720">
                      <a:noFill/>
                    </a:lnL>
                    <a:lnR w="18720">
                      <a:noFill/>
                    </a:lnR>
                    <a:lnT w="6480">
                      <a:solidFill>
                        <a:srgbClr val="889caf"/>
                      </a:solidFill>
                    </a:lnT>
                    <a:lnB w="6480">
                      <a:solidFill>
                        <a:srgbClr val="889caf"/>
                      </a:solidFill>
                    </a:lnB>
                    <a:noFill/>
                  </a:tcPr>
                </a:tc>
              </a:tr>
              <a:tr h="306000">
                <a:tc>
                  <a:txBody>
                    <a:bodyPr anchor="ctr">
                      <a:noAutofit/>
                    </a:bodyPr>
                    <a:p>
                      <a:pPr>
                        <a:lnSpc>
                          <a:spcPct val="100000"/>
                        </a:lnSpc>
                        <a:buNone/>
                        <a:tabLst>
                          <a:tab algn="l" pos="0"/>
                        </a:tabLst>
                      </a:pPr>
                      <a:r>
                        <a:rPr b="0" lang="en" sz="1100" spc="-1" strike="noStrike">
                          <a:solidFill>
                            <a:srgbClr val="ffffff"/>
                          </a:solidFill>
                          <a:latin typeface="Arial"/>
                        </a:rPr>
                        <a:t>WHERE name LIKE 'john%'</a:t>
                      </a:r>
                      <a:endParaRPr b="0" lang="ru-RU" sz="1100" spc="-1" strike="noStrike">
                        <a:latin typeface="Arial"/>
                      </a:endParaRPr>
                    </a:p>
                  </a:txBody>
                  <a:tcPr anchor="ctr" marL="91440" marR="91440">
                    <a:lnL w="12240">
                      <a:solidFill>
                        <a:srgbClr val="000000"/>
                      </a:solidFill>
                    </a:lnL>
                    <a:lnR w="18720">
                      <a:noFill/>
                    </a:lnR>
                    <a:lnT w="6480">
                      <a:solidFill>
                        <a:srgbClr val="889caf"/>
                      </a:solidFill>
                    </a:lnT>
                    <a:lnB w="12240">
                      <a:solidFill>
                        <a:srgbClr val="000000"/>
                      </a:solidFill>
                    </a:lnB>
                    <a:noFill/>
                  </a:tcPr>
                </a:tc>
                <a:tc>
                  <a:txBody>
                    <a:bodyPr anchor="ctr">
                      <a:noAutofit/>
                    </a:bodyPr>
                    <a:p>
                      <a:pPr>
                        <a:lnSpc>
                          <a:spcPct val="100000"/>
                        </a:lnSpc>
                        <a:buNone/>
                      </a:pPr>
                      <a:r>
                        <a:rPr b="0" lang="en-US" sz="1100" spc="-1" strike="noStrike">
                          <a:solidFill>
                            <a:srgbClr val="ffffff"/>
                          </a:solidFill>
                          <a:latin typeface="Arial"/>
                        </a:rPr>
                        <a:t>@name</a:t>
                      </a:r>
                      <a:r>
                        <a:rPr b="0" lang="ru-RU" sz="1100" spc="-1" strike="noStrike">
                          <a:solidFill>
                            <a:srgbClr val="ffffff"/>
                          </a:solidFill>
                          <a:latin typeface="Arial"/>
                        </a:rPr>
                        <a:t>:</a:t>
                      </a:r>
                      <a:r>
                        <a:rPr b="0" lang="en-US" sz="1100" spc="-1" strike="noStrike">
                          <a:solidFill>
                            <a:srgbClr val="ffffff"/>
                          </a:solidFill>
                          <a:latin typeface="Arial"/>
                        </a:rPr>
                        <a:t>john*</a:t>
                      </a:r>
                      <a:endParaRPr b="0" lang="ru-RU" sz="1100" spc="-1" strike="noStrike">
                        <a:latin typeface="Arial"/>
                      </a:endParaRPr>
                    </a:p>
                  </a:txBody>
                  <a:tcPr anchor="ctr" marL="91440" marR="91440">
                    <a:lnL w="18720">
                      <a:noFill/>
                    </a:lnL>
                    <a:lnR w="18720">
                      <a:noFill/>
                    </a:lnR>
                    <a:lnT w="6480">
                      <a:solidFill>
                        <a:srgbClr val="889caf"/>
                      </a:solidFill>
                    </a:lnT>
                    <a:lnB w="12240">
                      <a:solidFill>
                        <a:srgbClr val="000000"/>
                      </a:solidFill>
                    </a:lnB>
                    <a:noFill/>
                  </a:tcPr>
                </a:tc>
                <a:tc>
                  <a:tcPr anchor="ctr" marL="91440" marR="91440">
                    <a:lnL w="18720">
                      <a:noFill/>
                    </a:lnL>
                    <a:lnR w="18720">
                      <a:noFill/>
                    </a:lnR>
                    <a:lnT w="6480">
                      <a:solidFill>
                        <a:srgbClr val="889caf"/>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796"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RedisGraph</a:t>
            </a:r>
            <a:endParaRPr b="0" lang="ru-RU" sz="1800" spc="-1" strike="noStrike">
              <a:latin typeface="Arial"/>
            </a:endParaRPr>
          </a:p>
        </p:txBody>
      </p:sp>
      <p:sp>
        <p:nvSpPr>
          <p:cNvPr id="797" name="Shape 0"/>
          <p:cNvSpPr/>
          <p:nvPr/>
        </p:nvSpPr>
        <p:spPr>
          <a:xfrm>
            <a:off x="437760" y="1732320"/>
            <a:ext cx="36316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798" name="Shape 1"/>
          <p:cNvSpPr/>
          <p:nvPr/>
        </p:nvSpPr>
        <p:spPr>
          <a:xfrm>
            <a:off x="8142120" y="1732320"/>
            <a:ext cx="36316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799" name="Shape 6"/>
          <p:cNvSpPr/>
          <p:nvPr/>
        </p:nvSpPr>
        <p:spPr>
          <a:xfrm>
            <a:off x="4289760" y="1732320"/>
            <a:ext cx="3631680" cy="4109040"/>
          </a:xfrm>
          <a:prstGeom prst="roundRect">
            <a:avLst>
              <a:gd name="adj" fmla="val 2344"/>
            </a:avLst>
          </a:prstGeom>
          <a:solidFill>
            <a:srgbClr val="ffffff">
              <a:alpha val="15000"/>
            </a:srgbClr>
          </a:solidFill>
          <a:ln w="0">
            <a:noFill/>
          </a:ln>
        </p:spPr>
        <p:style>
          <a:lnRef idx="0"/>
          <a:fillRef idx="0"/>
          <a:effectRef idx="0"/>
          <a:fontRef idx="minor"/>
        </p:style>
      </p:sp>
      <p:pic>
        <p:nvPicPr>
          <p:cNvPr id="800" name="Image 0" descr=" "/>
          <p:cNvPicPr/>
          <p:nvPr/>
        </p:nvPicPr>
        <p:blipFill>
          <a:blip r:embed="rId1"/>
          <a:stretch/>
        </p:blipFill>
        <p:spPr>
          <a:xfrm>
            <a:off x="606600" y="1903680"/>
            <a:ext cx="92880" cy="443880"/>
          </a:xfrm>
          <a:prstGeom prst="rect">
            <a:avLst/>
          </a:prstGeom>
          <a:ln w="0">
            <a:noFill/>
          </a:ln>
        </p:spPr>
      </p:pic>
      <p:sp>
        <p:nvSpPr>
          <p:cNvPr id="801" name="Text 3"/>
          <p:cNvSpPr/>
          <p:nvPr/>
        </p:nvSpPr>
        <p:spPr>
          <a:xfrm>
            <a:off x="606600" y="2633760"/>
            <a:ext cx="324180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800" spc="-1" strike="noStrike">
                <a:solidFill>
                  <a:srgbClr val="edf2f9"/>
                </a:solidFill>
                <a:latin typeface="Arial"/>
                <a:ea typeface="Arial"/>
              </a:rPr>
              <a:t>Представление </a:t>
            </a:r>
            <a:br>
              <a:rPr sz="1800"/>
            </a:br>
            <a:r>
              <a:rPr b="1" lang="ru-RU" sz="1800" spc="-1" strike="noStrike">
                <a:solidFill>
                  <a:srgbClr val="edf2f9"/>
                </a:solidFill>
                <a:latin typeface="Arial"/>
                <a:ea typeface="Arial"/>
              </a:rPr>
              <a:t>графов</a:t>
            </a:r>
            <a:endParaRPr b="0" lang="ru-RU" sz="1800" spc="-1" strike="noStrike">
              <a:latin typeface="Arial"/>
            </a:endParaRPr>
          </a:p>
        </p:txBody>
      </p:sp>
      <p:sp>
        <p:nvSpPr>
          <p:cNvPr id="802" name="Shape 11"/>
          <p:cNvSpPr/>
          <p:nvPr/>
        </p:nvSpPr>
        <p:spPr>
          <a:xfrm>
            <a:off x="6426000" y="3313080"/>
            <a:ext cx="2221920" cy="729360"/>
          </a:xfrm>
          <a:prstGeom prst="rect">
            <a:avLst/>
          </a:prstGeom>
          <a:noFill/>
          <a:ln w="0">
            <a:noFill/>
          </a:ln>
        </p:spPr>
        <p:style>
          <a:lnRef idx="0"/>
          <a:fillRef idx="0"/>
          <a:effectRef idx="0"/>
          <a:fontRef idx="minor"/>
        </p:style>
      </p:sp>
      <p:sp>
        <p:nvSpPr>
          <p:cNvPr id="803" name="Text 7"/>
          <p:cNvSpPr/>
          <p:nvPr/>
        </p:nvSpPr>
        <p:spPr>
          <a:xfrm>
            <a:off x="606600" y="3383280"/>
            <a:ext cx="3321720" cy="782280"/>
          </a:xfrm>
          <a:prstGeom prst="rect">
            <a:avLst/>
          </a:prstGeom>
          <a:noFill/>
          <a:ln w="0">
            <a:noFill/>
          </a:ln>
        </p:spPr>
        <p:style>
          <a:lnRef idx="0"/>
          <a:fillRef idx="0"/>
          <a:effectRef idx="0"/>
          <a:fontRef idx="minor"/>
        </p:style>
        <p:txBody>
          <a:bodyPr lIns="0" rIns="0" tIns="0" bIns="0" anchor="t">
            <a:noAutofit/>
          </a:bodyPr>
          <a:p>
            <a:pPr lvl="1" marL="249840" indent="-249840">
              <a:lnSpc>
                <a:spcPct val="100000"/>
              </a:lnSpc>
              <a:spcAft>
                <a:spcPts val="300"/>
              </a:spcAft>
              <a:buClr>
                <a:srgbClr val="ffffff"/>
              </a:buClr>
              <a:buFont typeface="Wingdings" charset="2"/>
              <a:buChar char=""/>
            </a:pPr>
            <a:r>
              <a:rPr b="0" lang="en" sz="1400" spc="-1" strike="noStrike">
                <a:solidFill>
                  <a:srgbClr val="ffffff"/>
                </a:solidFill>
                <a:latin typeface="Arial"/>
                <a:ea typeface="Arial"/>
              </a:rPr>
              <a:t>RedisGraph </a:t>
            </a:r>
            <a:r>
              <a:rPr b="0" lang="ru-RU" sz="1400" spc="-1" strike="noStrike">
                <a:solidFill>
                  <a:srgbClr val="ffffff"/>
                </a:solidFill>
                <a:latin typeface="Arial"/>
                <a:ea typeface="Arial"/>
              </a:rPr>
              <a:t>использует матрицу</a:t>
            </a:r>
            <a:r>
              <a:rPr b="0" lang="en-US" sz="1400" spc="-1" strike="noStrike">
                <a:solidFill>
                  <a:srgbClr val="ffffff"/>
                </a:solidFill>
                <a:latin typeface="Arial"/>
                <a:ea typeface="Arial"/>
              </a:rPr>
              <a:t> </a:t>
            </a:r>
            <a:r>
              <a:rPr b="0" lang="ru-RU" sz="1400" spc="-1" strike="noStrike">
                <a:solidFill>
                  <a:srgbClr val="ffffff"/>
                </a:solidFill>
                <a:latin typeface="Arial"/>
                <a:ea typeface="Arial"/>
              </a:rPr>
              <a:t>смежности для представления гра</a:t>
            </a:r>
            <a:r>
              <a:rPr b="0" lang="en-US" sz="1400" spc="-1" strike="noStrike">
                <a:solidFill>
                  <a:srgbClr val="ffffff"/>
                </a:solidFill>
                <a:latin typeface="Arial"/>
                <a:ea typeface="Arial"/>
              </a:rPr>
              <a:t>-</a:t>
            </a:r>
            <a:r>
              <a:rPr b="0" lang="ru-RU" sz="1400" spc="-1" strike="noStrike">
                <a:solidFill>
                  <a:srgbClr val="ffffff"/>
                </a:solidFill>
                <a:latin typeface="Arial"/>
                <a:ea typeface="Arial"/>
              </a:rPr>
              <a:t>фов вместо списка смежности, что обеспечивает эффективное хране</a:t>
            </a:r>
            <a:r>
              <a:rPr b="0" lang="en-US" sz="1400" spc="-1" strike="noStrike">
                <a:solidFill>
                  <a:srgbClr val="ffffff"/>
                </a:solidFill>
                <a:latin typeface="Arial"/>
                <a:ea typeface="Arial"/>
              </a:rPr>
              <a:t>- </a:t>
            </a:r>
            <a:r>
              <a:rPr b="0" lang="ru-RU" sz="1400" spc="-1" strike="noStrike">
                <a:solidFill>
                  <a:srgbClr val="ffffff"/>
                </a:solidFill>
                <a:latin typeface="Arial"/>
                <a:ea typeface="Arial"/>
              </a:rPr>
              <a:t>ние и обработку графовых данных</a:t>
            </a:r>
            <a:endParaRPr b="0" lang="ru-RU" sz="1400" spc="-1" strike="noStrike">
              <a:latin typeface="Arial"/>
            </a:endParaRPr>
          </a:p>
          <a:p>
            <a:pPr lvl="1" marL="249840" indent="-249840">
              <a:lnSpc>
                <a:spcPct val="100000"/>
              </a:lnSpc>
              <a:spcAft>
                <a:spcPts val="300"/>
              </a:spcAft>
              <a:buClr>
                <a:srgbClr val="ffffff"/>
              </a:buClr>
              <a:buFont typeface="Wingdings" charset="2"/>
              <a:buChar char=""/>
            </a:pPr>
            <a:r>
              <a:rPr b="0" lang="ru-RU" sz="1400" spc="-1" strike="noStrike">
                <a:solidFill>
                  <a:srgbClr val="ffffff"/>
                </a:solidFill>
                <a:latin typeface="Arial"/>
                <a:ea typeface="Arial"/>
              </a:rPr>
              <a:t>Модуль </a:t>
            </a:r>
            <a:r>
              <a:rPr b="0" lang="en" sz="1400" spc="-1" strike="noStrike">
                <a:solidFill>
                  <a:srgbClr val="ffffff"/>
                </a:solidFill>
                <a:latin typeface="Arial"/>
                <a:ea typeface="Arial"/>
              </a:rPr>
              <a:t>RedisGraph </a:t>
            </a:r>
            <a:r>
              <a:rPr b="0" lang="ru-RU" sz="1400" spc="-1" strike="noStrike">
                <a:solidFill>
                  <a:srgbClr val="ffffff"/>
                </a:solidFill>
                <a:latin typeface="Arial"/>
                <a:ea typeface="Arial"/>
              </a:rPr>
              <a:t>прошёл бенч</a:t>
            </a:r>
            <a:r>
              <a:rPr b="0" lang="en-US" sz="1400" spc="-1" strike="noStrike">
                <a:solidFill>
                  <a:srgbClr val="ffffff"/>
                </a:solidFill>
                <a:latin typeface="Arial"/>
                <a:ea typeface="Arial"/>
              </a:rPr>
              <a:t>-</a:t>
            </a:r>
            <a:r>
              <a:rPr b="0" lang="ru-RU" sz="1400" spc="-1" strike="noStrike">
                <a:solidFill>
                  <a:srgbClr val="ffffff"/>
                </a:solidFill>
                <a:latin typeface="Arial"/>
                <a:ea typeface="Arial"/>
              </a:rPr>
              <a:t>маркинг и был признан одной </a:t>
            </a:r>
            <a:br>
              <a:rPr sz="1400"/>
            </a:br>
            <a:r>
              <a:rPr b="0" lang="ru-RU" sz="1400" spc="-1" strike="noStrike">
                <a:solidFill>
                  <a:srgbClr val="ffffff"/>
                </a:solidFill>
                <a:latin typeface="Arial"/>
                <a:ea typeface="Arial"/>
              </a:rPr>
              <a:t>из самых быстрых графовых </a:t>
            </a:r>
            <a:br>
              <a:rPr sz="1400"/>
            </a:br>
            <a:r>
              <a:rPr b="0" lang="ru-RU" sz="1400" spc="-1" strike="noStrike">
                <a:solidFill>
                  <a:srgbClr val="ffffff"/>
                </a:solidFill>
                <a:latin typeface="Arial"/>
                <a:ea typeface="Arial"/>
              </a:rPr>
              <a:t>баз данных</a:t>
            </a:r>
            <a:endParaRPr b="0" lang="ru-RU" sz="1400" spc="-1" strike="noStrike">
              <a:latin typeface="Arial"/>
            </a:endParaRPr>
          </a:p>
        </p:txBody>
      </p:sp>
      <p:pic>
        <p:nvPicPr>
          <p:cNvPr id="804" name="Image 1" descr=" "/>
          <p:cNvPicPr/>
          <p:nvPr/>
        </p:nvPicPr>
        <p:blipFill>
          <a:blip r:embed="rId2"/>
          <a:stretch/>
        </p:blipFill>
        <p:spPr>
          <a:xfrm>
            <a:off x="8357760" y="1922760"/>
            <a:ext cx="525960" cy="443880"/>
          </a:xfrm>
          <a:prstGeom prst="rect">
            <a:avLst/>
          </a:prstGeom>
          <a:ln w="0">
            <a:noFill/>
          </a:ln>
        </p:spPr>
      </p:pic>
      <p:sp>
        <p:nvSpPr>
          <p:cNvPr id="805" name="Text 4"/>
          <p:cNvSpPr/>
          <p:nvPr/>
        </p:nvSpPr>
        <p:spPr>
          <a:xfrm>
            <a:off x="8357760" y="2633760"/>
            <a:ext cx="322380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800" spc="-1" strike="noStrike">
                <a:solidFill>
                  <a:srgbClr val="edf2f9"/>
                </a:solidFill>
                <a:latin typeface="Arial"/>
                <a:ea typeface="Arial"/>
              </a:rPr>
              <a:t>Потенциал для применения </a:t>
            </a:r>
            <a:br>
              <a:rPr sz="1800"/>
            </a:br>
            <a:r>
              <a:rPr b="1" lang="ru-RU" sz="1800" spc="-1" strike="noStrike">
                <a:solidFill>
                  <a:srgbClr val="edf2f9"/>
                </a:solidFill>
                <a:latin typeface="Arial"/>
                <a:ea typeface="Arial"/>
              </a:rPr>
              <a:t>в индустрии графов</a:t>
            </a:r>
            <a:endParaRPr b="0" lang="ru-RU" sz="1800" spc="-1" strike="noStrike">
              <a:latin typeface="Arial"/>
            </a:endParaRPr>
          </a:p>
        </p:txBody>
      </p:sp>
      <p:pic>
        <p:nvPicPr>
          <p:cNvPr id="806" name="Image 2" descr=" "/>
          <p:cNvPicPr/>
          <p:nvPr/>
        </p:nvPicPr>
        <p:blipFill>
          <a:blip r:embed="rId3"/>
          <a:stretch/>
        </p:blipFill>
        <p:spPr>
          <a:xfrm>
            <a:off x="4493160" y="1941840"/>
            <a:ext cx="540360" cy="443880"/>
          </a:xfrm>
          <a:prstGeom prst="rect">
            <a:avLst/>
          </a:prstGeom>
          <a:ln w="0">
            <a:noFill/>
          </a:ln>
        </p:spPr>
      </p:pic>
      <p:sp>
        <p:nvSpPr>
          <p:cNvPr id="807" name="Text 7"/>
          <p:cNvSpPr/>
          <p:nvPr/>
        </p:nvSpPr>
        <p:spPr>
          <a:xfrm>
            <a:off x="4461120" y="2633760"/>
            <a:ext cx="322380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800" spc="-1" strike="noStrike">
                <a:solidFill>
                  <a:srgbClr val="edf2f9"/>
                </a:solidFill>
                <a:latin typeface="Arial"/>
                <a:ea typeface="Arial"/>
              </a:rPr>
              <a:t>Использование </a:t>
            </a:r>
            <a:br>
              <a:rPr sz="1800"/>
            </a:br>
            <a:r>
              <a:rPr b="1" lang="ru-RU" sz="1800" spc="-1" strike="noStrike">
                <a:solidFill>
                  <a:srgbClr val="edf2f9"/>
                </a:solidFill>
                <a:latin typeface="Arial"/>
                <a:ea typeface="Arial"/>
              </a:rPr>
              <a:t>графовых алгоритмов</a:t>
            </a:r>
            <a:endParaRPr b="0" lang="ru-RU" sz="1800" spc="-1" strike="noStrike">
              <a:latin typeface="Arial"/>
            </a:endParaRPr>
          </a:p>
        </p:txBody>
      </p:sp>
      <p:sp>
        <p:nvSpPr>
          <p:cNvPr id="808" name="Text 7"/>
          <p:cNvSpPr/>
          <p:nvPr/>
        </p:nvSpPr>
        <p:spPr>
          <a:xfrm>
            <a:off x="4461120" y="3383280"/>
            <a:ext cx="3223800" cy="782280"/>
          </a:xfrm>
          <a:prstGeom prst="rect">
            <a:avLst/>
          </a:prstGeom>
          <a:noFill/>
          <a:ln w="0">
            <a:noFill/>
          </a:ln>
        </p:spPr>
        <p:style>
          <a:lnRef idx="0"/>
          <a:fillRef idx="0"/>
          <a:effectRef idx="0"/>
          <a:fontRef idx="minor"/>
        </p:style>
        <p:txBody>
          <a:bodyPr lIns="0" rIns="0" tIns="0" bIns="0" anchor="t">
            <a:noAutofit/>
          </a:bodyPr>
          <a:p>
            <a:pPr>
              <a:lnSpc>
                <a:spcPct val="100000"/>
              </a:lnSpc>
              <a:spcAft>
                <a:spcPts val="300"/>
              </a:spcAft>
              <a:buNone/>
            </a:pPr>
            <a:r>
              <a:rPr b="0" lang="ru-RU" sz="1400" spc="-1" strike="noStrike">
                <a:solidFill>
                  <a:srgbClr val="ffffff"/>
                </a:solidFill>
                <a:latin typeface="Arial"/>
                <a:ea typeface="Arial"/>
              </a:rPr>
              <a:t>Для выполнения операций запросов </a:t>
            </a:r>
            <a:br>
              <a:rPr sz="1400"/>
            </a:br>
            <a:r>
              <a:rPr b="0" lang="ru-RU" sz="1400" spc="-1" strike="noStrike">
                <a:solidFill>
                  <a:srgbClr val="ffffff"/>
                </a:solidFill>
                <a:latin typeface="Arial"/>
                <a:ea typeface="Arial"/>
              </a:rPr>
              <a:t>в базе данных </a:t>
            </a:r>
            <a:r>
              <a:rPr b="0" lang="en" sz="1400" spc="-1" strike="noStrike">
                <a:solidFill>
                  <a:srgbClr val="ffffff"/>
                </a:solidFill>
                <a:latin typeface="Arial"/>
                <a:ea typeface="Arial"/>
              </a:rPr>
              <a:t>RedisGraph </a:t>
            </a:r>
            <a:r>
              <a:rPr b="0" lang="ru-RU" sz="1400" spc="-1" strike="noStrike">
                <a:solidFill>
                  <a:srgbClr val="ffffff"/>
                </a:solidFill>
                <a:latin typeface="Arial"/>
                <a:ea typeface="Arial"/>
              </a:rPr>
              <a:t>использует графовые алгоритмы с использова</a:t>
            </a:r>
            <a:r>
              <a:rPr b="0" lang="en-US" sz="1400" spc="-1" strike="noStrike">
                <a:solidFill>
                  <a:srgbClr val="ffffff"/>
                </a:solidFill>
                <a:latin typeface="Arial"/>
                <a:ea typeface="Arial"/>
              </a:rPr>
              <a:t>-</a:t>
            </a:r>
            <a:r>
              <a:rPr b="0" lang="ru-RU" sz="1400" spc="-1" strike="noStrike">
                <a:solidFill>
                  <a:srgbClr val="ffffff"/>
                </a:solidFill>
                <a:latin typeface="Arial"/>
                <a:ea typeface="Arial"/>
              </a:rPr>
              <a:t>нием библиотеки </a:t>
            </a:r>
            <a:r>
              <a:rPr b="0" lang="en" sz="1400" spc="-1" strike="noStrike">
                <a:solidFill>
                  <a:srgbClr val="ffffff"/>
                </a:solidFill>
                <a:latin typeface="Arial"/>
                <a:ea typeface="Arial"/>
              </a:rPr>
              <a:t>GraphBLAS</a:t>
            </a:r>
            <a:endParaRPr b="0" lang="ru-RU" sz="1400" spc="-1" strike="noStrike">
              <a:latin typeface="Arial"/>
            </a:endParaRPr>
          </a:p>
        </p:txBody>
      </p:sp>
      <p:sp>
        <p:nvSpPr>
          <p:cNvPr id="809" name="Text 7"/>
          <p:cNvSpPr/>
          <p:nvPr/>
        </p:nvSpPr>
        <p:spPr>
          <a:xfrm>
            <a:off x="8357760" y="3383280"/>
            <a:ext cx="3223800" cy="782280"/>
          </a:xfrm>
          <a:prstGeom prst="rect">
            <a:avLst/>
          </a:prstGeom>
          <a:noFill/>
          <a:ln w="0">
            <a:noFill/>
          </a:ln>
        </p:spPr>
        <p:style>
          <a:lnRef idx="0"/>
          <a:fillRef idx="0"/>
          <a:effectRef idx="0"/>
          <a:fontRef idx="minor"/>
        </p:style>
        <p:txBody>
          <a:bodyPr lIns="0" rIns="0" tIns="0" bIns="0" anchor="t">
            <a:noAutofit/>
          </a:bodyPr>
          <a:p>
            <a:pPr>
              <a:lnSpc>
                <a:spcPct val="100000"/>
              </a:lnSpc>
              <a:spcAft>
                <a:spcPts val="300"/>
              </a:spcAft>
              <a:buNone/>
            </a:pPr>
            <a:r>
              <a:rPr b="0" lang="en" sz="1400" spc="-1" strike="noStrike">
                <a:solidFill>
                  <a:srgbClr val="ffffff"/>
                </a:solidFill>
                <a:latin typeface="Arial"/>
                <a:ea typeface="Arial"/>
              </a:rPr>
              <a:t>RedisGraph </a:t>
            </a:r>
            <a:r>
              <a:rPr b="0" lang="ru-RU" sz="1400" spc="-1" strike="noStrike">
                <a:solidFill>
                  <a:srgbClr val="ffffff"/>
                </a:solidFill>
                <a:latin typeface="Arial"/>
                <a:ea typeface="Arial"/>
              </a:rPr>
              <a:t>обладает значительным потенциалом для использования </a:t>
            </a:r>
            <a:br>
              <a:rPr sz="1400"/>
            </a:br>
            <a:r>
              <a:rPr b="0" lang="ru-RU" sz="1400" spc="-1" strike="noStrike">
                <a:solidFill>
                  <a:srgbClr val="ffffff"/>
                </a:solidFill>
                <a:latin typeface="Arial"/>
                <a:ea typeface="Arial"/>
              </a:rPr>
              <a:t>в индустрии графов, учитывая быст</a:t>
            </a:r>
            <a:r>
              <a:rPr b="0" lang="en-US" sz="1400" spc="-1" strike="noStrike">
                <a:solidFill>
                  <a:srgbClr val="ffffff"/>
                </a:solidFill>
                <a:latin typeface="Arial"/>
                <a:ea typeface="Arial"/>
              </a:rPr>
              <a:t>-</a:t>
            </a:r>
            <a:r>
              <a:rPr b="0" lang="ru-RU" sz="1400" spc="-1" strike="noStrike">
                <a:solidFill>
                  <a:srgbClr val="ffffff"/>
                </a:solidFill>
                <a:latin typeface="Arial"/>
                <a:ea typeface="Arial"/>
              </a:rPr>
              <a:t>рый рост популярности базы данных </a:t>
            </a:r>
            <a:r>
              <a:rPr b="0" lang="en" sz="1400" spc="-1" strike="noStrike">
                <a:solidFill>
                  <a:srgbClr val="ffffff"/>
                </a:solidFill>
                <a:latin typeface="Arial"/>
                <a:ea typeface="Arial"/>
              </a:rPr>
              <a:t>Redis </a:t>
            </a:r>
            <a:r>
              <a:rPr b="0" lang="ru-RU" sz="1400" spc="-1" strike="noStrike">
                <a:solidFill>
                  <a:srgbClr val="ffffff"/>
                </a:solidFill>
                <a:latin typeface="Arial"/>
                <a:ea typeface="Arial"/>
              </a:rPr>
              <a:t>и её широкое использование </a:t>
            </a:r>
            <a:br>
              <a:rPr sz="1400"/>
            </a:br>
            <a:r>
              <a:rPr b="0" lang="ru-RU" sz="1400" spc="-1" strike="noStrike">
                <a:solidFill>
                  <a:srgbClr val="ffffff"/>
                </a:solidFill>
                <a:latin typeface="Arial"/>
                <a:ea typeface="Arial"/>
              </a:rPr>
              <a:t>в контейнерах </a:t>
            </a:r>
            <a:r>
              <a:rPr b="0" lang="en" sz="1400" spc="-1" strike="noStrike">
                <a:solidFill>
                  <a:srgbClr val="ffffff"/>
                </a:solidFill>
                <a:latin typeface="Arial"/>
                <a:ea typeface="Arial"/>
              </a:rPr>
              <a:t>Docker</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811"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RedisGraph </a:t>
            </a:r>
            <a:endParaRPr b="0" lang="ru-RU" sz="1800" spc="-1" strike="noStrike">
              <a:latin typeface="Arial"/>
            </a:endParaRPr>
          </a:p>
        </p:txBody>
      </p:sp>
      <p:pic>
        <p:nvPicPr>
          <p:cNvPr id="812" name="Рисунок 2" descr=""/>
          <p:cNvPicPr/>
          <p:nvPr/>
        </p:nvPicPr>
        <p:blipFill>
          <a:blip r:embed="rId1"/>
          <a:srcRect l="0" t="0" r="0" b="26451"/>
          <a:stretch/>
        </p:blipFill>
        <p:spPr>
          <a:xfrm>
            <a:off x="399960" y="1648080"/>
            <a:ext cx="11391120" cy="3561480"/>
          </a:xfrm>
          <a:prstGeom prst="rect">
            <a:avLst/>
          </a:prstGeom>
          <a:ln w="0">
            <a:noFill/>
          </a:ln>
        </p:spPr>
      </p:pic>
      <p:pic>
        <p:nvPicPr>
          <p:cNvPr id="813" name="Рисунок 3" descr=""/>
          <p:cNvPicPr/>
          <p:nvPr/>
        </p:nvPicPr>
        <p:blipFill>
          <a:blip r:embed="rId2"/>
          <a:srcRect l="0" t="85925" r="0" b="0"/>
          <a:stretch/>
        </p:blipFill>
        <p:spPr>
          <a:xfrm>
            <a:off x="399960" y="5209920"/>
            <a:ext cx="11391120" cy="681120"/>
          </a:xfrm>
          <a:prstGeom prst="rect">
            <a:avLst/>
          </a:prstGeom>
          <a:ln w="0">
            <a:noFill/>
          </a:ln>
        </p:spPr>
      </p:pic>
      <p:sp>
        <p:nvSpPr>
          <p:cNvPr id="814" name="Google Shape;271;g2f082c097b9_0_146"/>
          <p:cNvSpPr/>
          <p:nvPr/>
        </p:nvSpPr>
        <p:spPr>
          <a:xfrm>
            <a:off x="540000" y="209448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Создание графа и добавление узлов</a:t>
            </a:r>
            <a:endParaRPr b="0" lang="ru-RU" sz="1800" spc="-1" strike="noStrike">
              <a:latin typeface="Arial"/>
            </a:endParaRPr>
          </a:p>
        </p:txBody>
      </p:sp>
      <p:sp>
        <p:nvSpPr>
          <p:cNvPr id="815" name="Google Shape;273;g2f082c097b9_0_146"/>
          <p:cNvSpPr/>
          <p:nvPr/>
        </p:nvSpPr>
        <p:spPr>
          <a:xfrm>
            <a:off x="540000" y="341928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Создание ребра между узлами</a:t>
            </a:r>
            <a:endParaRPr b="0" lang="ru-RU" sz="1800" spc="-1" strike="noStrike">
              <a:latin typeface="Arial"/>
            </a:endParaRPr>
          </a:p>
        </p:txBody>
      </p:sp>
      <p:sp>
        <p:nvSpPr>
          <p:cNvPr id="816" name="Google Shape;275;g2f082c097b9_0_146"/>
          <p:cNvSpPr/>
          <p:nvPr/>
        </p:nvSpPr>
        <p:spPr>
          <a:xfrm>
            <a:off x="540000" y="476028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Запрос на получение всех друзей</a:t>
            </a:r>
            <a:endParaRPr b="0" lang="ru-RU" sz="1800" spc="-1" strike="noStrike">
              <a:latin typeface="Arial"/>
            </a:endParaRPr>
          </a:p>
        </p:txBody>
      </p:sp>
      <p:sp>
        <p:nvSpPr>
          <p:cNvPr id="817" name="Google Shape;274;g2f082c097b9_0_146"/>
          <p:cNvSpPr/>
          <p:nvPr/>
        </p:nvSpPr>
        <p:spPr>
          <a:xfrm>
            <a:off x="540000" y="3880800"/>
            <a:ext cx="11111040" cy="683280"/>
          </a:xfrm>
          <a:prstGeom prst="roundRect">
            <a:avLst>
              <a:gd name="adj" fmla="val 11458"/>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GRAPH.QUERY social "MATCH (a:Person {name: 'Alice'}), (b:Person {name: 'Bob’}) </a:t>
            </a:r>
            <a:br>
              <a:rPr sz="1600"/>
            </a:br>
            <a:r>
              <a:rPr b="0" lang="en" sz="1600" spc="-1" strike="noStrike">
                <a:solidFill>
                  <a:srgbClr val="ffffff"/>
                </a:solidFill>
                <a:latin typeface="Arial"/>
                <a:ea typeface="Arial"/>
              </a:rPr>
              <a:t>CREATE (a)-[:FRIENDS_WITH]-&gt;(b)"</a:t>
            </a:r>
            <a:endParaRPr b="0" lang="ru-RU" sz="1600" spc="-1" strike="noStrike">
              <a:latin typeface="Arial"/>
            </a:endParaRPr>
          </a:p>
        </p:txBody>
      </p:sp>
      <p:sp>
        <p:nvSpPr>
          <p:cNvPr id="818" name="Google Shape;276;g2f082c097b9_0_146"/>
          <p:cNvSpPr/>
          <p:nvPr/>
        </p:nvSpPr>
        <p:spPr>
          <a:xfrm>
            <a:off x="540000" y="5228280"/>
            <a:ext cx="11111040" cy="467280"/>
          </a:xfrm>
          <a:prstGeom prst="roundRect">
            <a:avLst>
              <a:gd name="adj" fmla="val 16667"/>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GRAPH.QUERY social "MATCH (a:Person {name: 'Alice'})-[:FRIENDS_WITH]-&gt;(b) RETURN b.name"</a:t>
            </a:r>
            <a:endParaRPr b="0" lang="ru-RU" sz="1600" spc="-1" strike="noStrike">
              <a:latin typeface="Arial"/>
            </a:endParaRPr>
          </a:p>
        </p:txBody>
      </p:sp>
      <p:sp>
        <p:nvSpPr>
          <p:cNvPr id="819" name="Google Shape;272;g2f082c097b9_0_146"/>
          <p:cNvSpPr/>
          <p:nvPr/>
        </p:nvSpPr>
        <p:spPr>
          <a:xfrm>
            <a:off x="540000" y="2563560"/>
            <a:ext cx="11111040" cy="683280"/>
          </a:xfrm>
          <a:prstGeom prst="roundRect">
            <a:avLst>
              <a:gd name="adj" fmla="val 13195"/>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GRAPH.QUERY social "CREATE (:Person {name: 'Alice'})"</a:t>
            </a:r>
            <a:endParaRPr b="0" lang="ru-RU" sz="1600" spc="-1" strike="noStrike">
              <a:latin typeface="Arial"/>
            </a:endParaRPr>
          </a:p>
          <a:p>
            <a:pPr>
              <a:lnSpc>
                <a:spcPct val="100000"/>
              </a:lnSpc>
              <a:buNone/>
            </a:pPr>
            <a:r>
              <a:rPr b="0" lang="en" sz="1600" spc="-1" strike="noStrike">
                <a:solidFill>
                  <a:srgbClr val="ffffff"/>
                </a:solidFill>
                <a:latin typeface="Arial"/>
                <a:ea typeface="Arial"/>
              </a:rPr>
              <a:t>GRAPH.QUERY social "CREATE (:Person {name: 'Bob'})"</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821"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ru-RU" sz="1800" spc="-1" strike="noStrike">
                <a:solidFill>
                  <a:srgbClr val="00adeb"/>
                </a:solidFill>
                <a:latin typeface="Arial"/>
              </a:rPr>
              <a:t>RedisBloom</a:t>
            </a:r>
            <a:endParaRPr b="0" lang="ru-RU" sz="1800" spc="-1" strike="noStrike">
              <a:latin typeface="Arial"/>
            </a:endParaRPr>
          </a:p>
        </p:txBody>
      </p:sp>
      <p:sp>
        <p:nvSpPr>
          <p:cNvPr id="822" name="Shape 0"/>
          <p:cNvSpPr/>
          <p:nvPr/>
        </p:nvSpPr>
        <p:spPr>
          <a:xfrm>
            <a:off x="437760" y="1732320"/>
            <a:ext cx="36316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823" name="Shape 1"/>
          <p:cNvSpPr/>
          <p:nvPr/>
        </p:nvSpPr>
        <p:spPr>
          <a:xfrm>
            <a:off x="8142120" y="1732320"/>
            <a:ext cx="36316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824" name="Shape 6"/>
          <p:cNvSpPr/>
          <p:nvPr/>
        </p:nvSpPr>
        <p:spPr>
          <a:xfrm>
            <a:off x="4289760" y="1732320"/>
            <a:ext cx="3631680" cy="4109040"/>
          </a:xfrm>
          <a:prstGeom prst="roundRect">
            <a:avLst>
              <a:gd name="adj" fmla="val 2344"/>
            </a:avLst>
          </a:prstGeom>
          <a:solidFill>
            <a:srgbClr val="ffffff">
              <a:alpha val="15000"/>
            </a:srgbClr>
          </a:solidFill>
          <a:ln w="0">
            <a:noFill/>
          </a:ln>
        </p:spPr>
        <p:style>
          <a:lnRef idx="0"/>
          <a:fillRef idx="0"/>
          <a:effectRef idx="0"/>
          <a:fontRef idx="minor"/>
        </p:style>
      </p:sp>
      <p:pic>
        <p:nvPicPr>
          <p:cNvPr id="825" name="Image 0" descr=" "/>
          <p:cNvPicPr/>
          <p:nvPr/>
        </p:nvPicPr>
        <p:blipFill>
          <a:blip r:embed="rId1"/>
          <a:stretch/>
        </p:blipFill>
        <p:spPr>
          <a:xfrm>
            <a:off x="606600" y="1903680"/>
            <a:ext cx="92880" cy="443880"/>
          </a:xfrm>
          <a:prstGeom prst="rect">
            <a:avLst/>
          </a:prstGeom>
          <a:ln w="0">
            <a:noFill/>
          </a:ln>
        </p:spPr>
      </p:pic>
      <p:sp>
        <p:nvSpPr>
          <p:cNvPr id="826" name="Text 3"/>
          <p:cNvSpPr/>
          <p:nvPr/>
        </p:nvSpPr>
        <p:spPr>
          <a:xfrm>
            <a:off x="606600" y="2633760"/>
            <a:ext cx="324180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800" spc="-1" strike="noStrike">
                <a:solidFill>
                  <a:srgbClr val="edf2f9"/>
                </a:solidFill>
                <a:latin typeface="Arial"/>
                <a:ea typeface="Arial"/>
              </a:rPr>
              <a:t>Проверка принадлежности элемента к множеству</a:t>
            </a:r>
            <a:endParaRPr b="0" lang="ru-RU" sz="1800" spc="-1" strike="noStrike">
              <a:latin typeface="Arial"/>
            </a:endParaRPr>
          </a:p>
        </p:txBody>
      </p:sp>
      <p:sp>
        <p:nvSpPr>
          <p:cNvPr id="827" name="Shape 11"/>
          <p:cNvSpPr/>
          <p:nvPr/>
        </p:nvSpPr>
        <p:spPr>
          <a:xfrm>
            <a:off x="6426000" y="3313080"/>
            <a:ext cx="2221920" cy="729360"/>
          </a:xfrm>
          <a:prstGeom prst="rect">
            <a:avLst/>
          </a:prstGeom>
          <a:noFill/>
          <a:ln w="0">
            <a:noFill/>
          </a:ln>
        </p:spPr>
        <p:style>
          <a:lnRef idx="0"/>
          <a:fillRef idx="0"/>
          <a:effectRef idx="0"/>
          <a:fontRef idx="minor"/>
        </p:style>
      </p:sp>
      <p:sp>
        <p:nvSpPr>
          <p:cNvPr id="828" name="Text 7"/>
          <p:cNvSpPr/>
          <p:nvPr/>
        </p:nvSpPr>
        <p:spPr>
          <a:xfrm>
            <a:off x="606600" y="3383280"/>
            <a:ext cx="3321720" cy="7822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1400" spc="-1" strike="noStrike">
                <a:solidFill>
                  <a:srgbClr val="ffffff"/>
                </a:solidFill>
                <a:latin typeface="Arial"/>
                <a:ea typeface="Arial"/>
              </a:rPr>
              <a:t>Фильтр Блума позволяет эффективно проверять, принадлежит ли элемент множеству, с высокой степенью уверенности, что делает его полезным для различных приложений, таких как проверка уникальности элементов, фильтрация данных и т. д.</a:t>
            </a:r>
            <a:endParaRPr b="0" lang="ru-RU" sz="1400" spc="-1" strike="noStrike">
              <a:latin typeface="Arial"/>
            </a:endParaRPr>
          </a:p>
        </p:txBody>
      </p:sp>
      <p:pic>
        <p:nvPicPr>
          <p:cNvPr id="829" name="Image 1" descr=" "/>
          <p:cNvPicPr/>
          <p:nvPr/>
        </p:nvPicPr>
        <p:blipFill>
          <a:blip r:embed="rId2"/>
          <a:stretch/>
        </p:blipFill>
        <p:spPr>
          <a:xfrm>
            <a:off x="8357760" y="1922760"/>
            <a:ext cx="525960" cy="443880"/>
          </a:xfrm>
          <a:prstGeom prst="rect">
            <a:avLst/>
          </a:prstGeom>
          <a:ln w="0">
            <a:noFill/>
          </a:ln>
        </p:spPr>
      </p:pic>
      <p:sp>
        <p:nvSpPr>
          <p:cNvPr id="830" name="Text 4"/>
          <p:cNvSpPr/>
          <p:nvPr/>
        </p:nvSpPr>
        <p:spPr>
          <a:xfrm>
            <a:off x="8357760" y="2633760"/>
            <a:ext cx="322380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800" spc="-1" strike="noStrike">
                <a:solidFill>
                  <a:srgbClr val="edf2f9"/>
                </a:solidFill>
                <a:latin typeface="Arial"/>
                <a:ea typeface="Arial"/>
              </a:rPr>
              <a:t>Поддержка </a:t>
            </a:r>
            <a:br>
              <a:rPr sz="1800"/>
            </a:br>
            <a:r>
              <a:rPr b="1" lang="ru-RU" sz="1800" spc="-1" strike="noStrike">
                <a:solidFill>
                  <a:srgbClr val="edf2f9"/>
                </a:solidFill>
                <a:latin typeface="Arial"/>
                <a:ea typeface="Arial"/>
              </a:rPr>
              <a:t>вероятностных операций</a:t>
            </a:r>
            <a:endParaRPr b="0" lang="ru-RU" sz="1800" spc="-1" strike="noStrike">
              <a:latin typeface="Arial"/>
            </a:endParaRPr>
          </a:p>
        </p:txBody>
      </p:sp>
      <p:pic>
        <p:nvPicPr>
          <p:cNvPr id="831" name="Image 2" descr=" "/>
          <p:cNvPicPr/>
          <p:nvPr/>
        </p:nvPicPr>
        <p:blipFill>
          <a:blip r:embed="rId3"/>
          <a:stretch/>
        </p:blipFill>
        <p:spPr>
          <a:xfrm>
            <a:off x="4493160" y="1941840"/>
            <a:ext cx="540360" cy="443880"/>
          </a:xfrm>
          <a:prstGeom prst="rect">
            <a:avLst/>
          </a:prstGeom>
          <a:ln w="0">
            <a:noFill/>
          </a:ln>
        </p:spPr>
      </p:pic>
      <p:sp>
        <p:nvSpPr>
          <p:cNvPr id="832" name="Text 7"/>
          <p:cNvSpPr/>
          <p:nvPr/>
        </p:nvSpPr>
        <p:spPr>
          <a:xfrm>
            <a:off x="4461120" y="2633760"/>
            <a:ext cx="322380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800" spc="-1" strike="noStrike">
                <a:solidFill>
                  <a:srgbClr val="edf2f9"/>
                </a:solidFill>
                <a:latin typeface="Arial"/>
                <a:ea typeface="Arial"/>
              </a:rPr>
              <a:t>Оптимизация </a:t>
            </a:r>
            <a:br>
              <a:rPr sz="1800"/>
            </a:br>
            <a:r>
              <a:rPr b="1" lang="ru-RU" sz="1800" spc="-1" strike="noStrike">
                <a:solidFill>
                  <a:srgbClr val="edf2f9"/>
                </a:solidFill>
                <a:latin typeface="Arial"/>
                <a:ea typeface="Arial"/>
              </a:rPr>
              <a:t>использования памяти</a:t>
            </a:r>
            <a:endParaRPr b="0" lang="ru-RU" sz="1800" spc="-1" strike="noStrike">
              <a:latin typeface="Arial"/>
            </a:endParaRPr>
          </a:p>
        </p:txBody>
      </p:sp>
      <p:sp>
        <p:nvSpPr>
          <p:cNvPr id="833" name="Text 7"/>
          <p:cNvSpPr/>
          <p:nvPr/>
        </p:nvSpPr>
        <p:spPr>
          <a:xfrm>
            <a:off x="4461120" y="3383280"/>
            <a:ext cx="3223800" cy="7822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1400" spc="-1" strike="noStrike">
                <a:solidFill>
                  <a:srgbClr val="ffffff"/>
                </a:solidFill>
                <a:latin typeface="Arial"/>
                <a:ea typeface="Arial"/>
              </a:rPr>
              <a:t>Использование фильтра Блума позволяет значительно сэкономить память при выполнении операций проверки принадлежности элементов к множеству, что особенно важно </a:t>
            </a:r>
            <a:br>
              <a:rPr sz="1400"/>
            </a:br>
            <a:r>
              <a:rPr b="0" lang="ru-RU" sz="1400" spc="-1" strike="noStrike">
                <a:solidFill>
                  <a:srgbClr val="ffffff"/>
                </a:solidFill>
                <a:latin typeface="Arial"/>
                <a:ea typeface="Arial"/>
              </a:rPr>
              <a:t>в случае больших объёмов данных</a:t>
            </a:r>
            <a:endParaRPr b="0" lang="ru-RU" sz="1400" spc="-1" strike="noStrike">
              <a:latin typeface="Arial"/>
            </a:endParaRPr>
          </a:p>
        </p:txBody>
      </p:sp>
      <p:sp>
        <p:nvSpPr>
          <p:cNvPr id="834" name="Text 7"/>
          <p:cNvSpPr/>
          <p:nvPr/>
        </p:nvSpPr>
        <p:spPr>
          <a:xfrm>
            <a:off x="8357760" y="3383280"/>
            <a:ext cx="3223800" cy="7822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1400" spc="-1" strike="noStrike">
                <a:solidFill>
                  <a:srgbClr val="ffffff"/>
                </a:solidFill>
                <a:latin typeface="Arial"/>
                <a:ea typeface="Arial"/>
              </a:rPr>
              <a:t>Фильтр Блума обеспечивает возмож-ность выполнения вероятностных операций, что позволяет быстро </a:t>
            </a:r>
            <a:br>
              <a:rPr sz="1400"/>
            </a:br>
            <a:r>
              <a:rPr b="0" lang="ru-RU" sz="1400" spc="-1" strike="noStrike">
                <a:solidFill>
                  <a:srgbClr val="ffffff"/>
                </a:solidFill>
                <a:latin typeface="Arial"/>
                <a:ea typeface="Arial"/>
              </a:rPr>
              <a:t>и эффективно обрабатывать большие объёмы данных с высокой степенью уверенности в результатах</a:t>
            </a:r>
            <a:endParaRPr b="0" lang="ru-RU" sz="1400" spc="-1" strike="noStrike">
              <a:latin typeface="Arial"/>
            </a:endParaRPr>
          </a:p>
          <a:p>
            <a:pPr>
              <a:lnSpc>
                <a:spcPct val="100000"/>
              </a:lnSpc>
              <a:buNone/>
            </a:pP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836"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RedisBloom</a:t>
            </a:r>
            <a:endParaRPr b="0" lang="ru-RU" sz="1800" spc="-1" strike="noStrike">
              <a:latin typeface="Arial"/>
            </a:endParaRPr>
          </a:p>
        </p:txBody>
      </p:sp>
      <p:pic>
        <p:nvPicPr>
          <p:cNvPr id="837" name="Рисунок 2" descr=""/>
          <p:cNvPicPr/>
          <p:nvPr/>
        </p:nvPicPr>
        <p:blipFill>
          <a:blip r:embed="rId1"/>
          <a:srcRect l="0" t="0" r="0" b="26451"/>
          <a:stretch/>
        </p:blipFill>
        <p:spPr>
          <a:xfrm>
            <a:off x="399960" y="1648080"/>
            <a:ext cx="11391120" cy="3561480"/>
          </a:xfrm>
          <a:prstGeom prst="rect">
            <a:avLst/>
          </a:prstGeom>
          <a:ln w="0">
            <a:noFill/>
          </a:ln>
        </p:spPr>
      </p:pic>
      <p:pic>
        <p:nvPicPr>
          <p:cNvPr id="838" name="Рисунок 3" descr=""/>
          <p:cNvPicPr/>
          <p:nvPr/>
        </p:nvPicPr>
        <p:blipFill>
          <a:blip r:embed="rId2"/>
          <a:srcRect l="0" t="85925" r="0" b="0"/>
          <a:stretch/>
        </p:blipFill>
        <p:spPr>
          <a:xfrm>
            <a:off x="399960" y="5209920"/>
            <a:ext cx="11391120" cy="681120"/>
          </a:xfrm>
          <a:prstGeom prst="rect">
            <a:avLst/>
          </a:prstGeom>
          <a:ln w="0">
            <a:noFill/>
          </a:ln>
        </p:spPr>
      </p:pic>
      <p:sp>
        <p:nvSpPr>
          <p:cNvPr id="839" name="Google Shape;271;g2f082c097b9_0_146"/>
          <p:cNvSpPr/>
          <p:nvPr/>
        </p:nvSpPr>
        <p:spPr>
          <a:xfrm>
            <a:off x="540000" y="202320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Проверка уникальности</a:t>
            </a:r>
            <a:endParaRPr b="0" lang="ru-RU" sz="1800" spc="-1" strike="noStrike">
              <a:latin typeface="Arial"/>
            </a:endParaRPr>
          </a:p>
        </p:txBody>
      </p:sp>
      <p:sp>
        <p:nvSpPr>
          <p:cNvPr id="840" name="Google Shape;273;g2f082c097b9_0_146"/>
          <p:cNvSpPr/>
          <p:nvPr/>
        </p:nvSpPr>
        <p:spPr>
          <a:xfrm>
            <a:off x="540000" y="331812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Фильтрация данных в реальном времени</a:t>
            </a:r>
            <a:endParaRPr b="0" lang="ru-RU" sz="1800" spc="-1" strike="noStrike">
              <a:latin typeface="Arial"/>
            </a:endParaRPr>
          </a:p>
        </p:txBody>
      </p:sp>
      <p:sp>
        <p:nvSpPr>
          <p:cNvPr id="841" name="Google Shape;275;g2f082c097b9_0_146"/>
          <p:cNvSpPr/>
          <p:nvPr/>
        </p:nvSpPr>
        <p:spPr>
          <a:xfrm>
            <a:off x="540000" y="462096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Оптимизация поиска в больших коллекциях</a:t>
            </a:r>
            <a:endParaRPr b="0" lang="ru-RU" sz="1800" spc="-1" strike="noStrike">
              <a:latin typeface="Arial"/>
            </a:endParaRPr>
          </a:p>
        </p:txBody>
      </p:sp>
      <p:sp>
        <p:nvSpPr>
          <p:cNvPr id="842" name="Google Shape;274;g2f082c097b9_0_146"/>
          <p:cNvSpPr/>
          <p:nvPr/>
        </p:nvSpPr>
        <p:spPr>
          <a:xfrm>
            <a:off x="540000" y="3780000"/>
            <a:ext cx="11111040" cy="683280"/>
          </a:xfrm>
          <a:prstGeom prst="roundRect">
            <a:avLst>
              <a:gd name="adj" fmla="val 11458"/>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BF.ADD processed_ips "192.168.1.1"</a:t>
            </a:r>
            <a:endParaRPr b="0" lang="ru-RU" sz="1600" spc="-1" strike="noStrike">
              <a:latin typeface="Arial"/>
            </a:endParaRPr>
          </a:p>
          <a:p>
            <a:pPr>
              <a:lnSpc>
                <a:spcPct val="100000"/>
              </a:lnSpc>
              <a:buNone/>
            </a:pPr>
            <a:r>
              <a:rPr b="0" lang="en" sz="1600" spc="-1" strike="noStrike">
                <a:solidFill>
                  <a:srgbClr val="ffffff"/>
                </a:solidFill>
                <a:latin typeface="Arial"/>
                <a:ea typeface="Arial"/>
              </a:rPr>
              <a:t>BF.EXISTS processed_ips "192.168.1.1"</a:t>
            </a:r>
            <a:endParaRPr b="0" lang="ru-RU" sz="1600" spc="-1" strike="noStrike">
              <a:latin typeface="Arial"/>
            </a:endParaRPr>
          </a:p>
        </p:txBody>
      </p:sp>
      <p:sp>
        <p:nvSpPr>
          <p:cNvPr id="843" name="Google Shape;276;g2f082c097b9_0_146"/>
          <p:cNvSpPr/>
          <p:nvPr/>
        </p:nvSpPr>
        <p:spPr>
          <a:xfrm>
            <a:off x="540000" y="5088960"/>
            <a:ext cx="11111040" cy="647280"/>
          </a:xfrm>
          <a:prstGeom prst="roundRect">
            <a:avLst>
              <a:gd name="adj" fmla="val 16667"/>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BF.ADD products_in_stock "product_123"</a:t>
            </a:r>
            <a:endParaRPr b="0" lang="ru-RU" sz="1600" spc="-1" strike="noStrike">
              <a:latin typeface="Arial"/>
            </a:endParaRPr>
          </a:p>
          <a:p>
            <a:pPr>
              <a:lnSpc>
                <a:spcPct val="100000"/>
              </a:lnSpc>
              <a:buNone/>
            </a:pPr>
            <a:r>
              <a:rPr b="0" lang="en" sz="1600" spc="-1" strike="noStrike">
                <a:solidFill>
                  <a:srgbClr val="ffffff"/>
                </a:solidFill>
                <a:latin typeface="Arial"/>
                <a:ea typeface="Arial"/>
              </a:rPr>
              <a:t>BF.EXISTS products_in_stock "product_123"</a:t>
            </a:r>
            <a:endParaRPr b="0" lang="ru-RU" sz="1600" spc="-1" strike="noStrike">
              <a:latin typeface="Arial"/>
            </a:endParaRPr>
          </a:p>
        </p:txBody>
      </p:sp>
      <p:sp>
        <p:nvSpPr>
          <p:cNvPr id="844" name="Google Shape;272;g2f082c097b9_0_146"/>
          <p:cNvSpPr/>
          <p:nvPr/>
        </p:nvSpPr>
        <p:spPr>
          <a:xfrm>
            <a:off x="540000" y="2491920"/>
            <a:ext cx="11111040" cy="683280"/>
          </a:xfrm>
          <a:prstGeom prst="roundRect">
            <a:avLst>
              <a:gd name="adj" fmla="val 13195"/>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BF.ADD users_filter "user@example.com"</a:t>
            </a:r>
            <a:endParaRPr b="0" lang="ru-RU" sz="1600" spc="-1" strike="noStrike">
              <a:latin typeface="Arial"/>
            </a:endParaRPr>
          </a:p>
          <a:p>
            <a:pPr>
              <a:lnSpc>
                <a:spcPct val="100000"/>
              </a:lnSpc>
              <a:buNone/>
            </a:pPr>
            <a:r>
              <a:rPr b="0" lang="en" sz="1600" spc="-1" strike="noStrike">
                <a:solidFill>
                  <a:srgbClr val="ffffff"/>
                </a:solidFill>
                <a:latin typeface="Arial"/>
                <a:ea typeface="Arial"/>
              </a:rPr>
              <a:t>BF.EXISTS users_filter "user@example.com"</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p:nvPr>
        </p:nvSpPr>
        <p:spPr>
          <a:xfrm>
            <a:off x="6539040" y="457200"/>
            <a:ext cx="5652360" cy="2871720"/>
          </a:xfrm>
          <a:prstGeom prst="rect">
            <a:avLst/>
          </a:prstGeom>
          <a:noFill/>
          <a:ln w="0">
            <a:noFill/>
          </a:ln>
        </p:spPr>
        <p:txBody>
          <a:bodyPr lIns="0" rIns="0" tIns="0" bIns="0" anchor="t">
            <a:noAutofit/>
          </a:bodyPr>
          <a:p>
            <a:pPr marL="343080" indent="-343080">
              <a:lnSpc>
                <a:spcPct val="100000"/>
              </a:lnSpc>
              <a:spcBef>
                <a:spcPts val="1599"/>
              </a:spcBef>
              <a:buClr>
                <a:srgbClr val="ffffff"/>
              </a:buClr>
              <a:buFont typeface="Arial"/>
              <a:buAutoNum type="arabicPeriod"/>
            </a:pPr>
            <a:r>
              <a:rPr b="0" lang="ru-RU" sz="2000" spc="-1" strike="noStrike">
                <a:solidFill>
                  <a:srgbClr val="ffffff"/>
                </a:solidFill>
                <a:latin typeface="Arial"/>
              </a:rPr>
              <a:t>Масштабируемость и надёжность</a:t>
            </a:r>
            <a:endParaRPr b="0" lang="ru-RU" sz="2000" spc="-1" strike="noStrike">
              <a:latin typeface="Arial"/>
            </a:endParaRPr>
          </a:p>
          <a:p>
            <a:pPr marL="343080" indent="-343080">
              <a:lnSpc>
                <a:spcPct val="100000"/>
              </a:lnSpc>
              <a:spcBef>
                <a:spcPts val="1599"/>
              </a:spcBef>
              <a:buClr>
                <a:srgbClr val="ffffff"/>
              </a:buClr>
              <a:buFont typeface="Arial"/>
              <a:buAutoNum type="arabicPeriod"/>
            </a:pPr>
            <a:r>
              <a:rPr b="0" lang="ru-RU" sz="2000" spc="-1" strike="noStrike">
                <a:solidFill>
                  <a:srgbClr val="ffffff"/>
                </a:solidFill>
                <a:latin typeface="Arial"/>
              </a:rPr>
              <a:t>Типовые сценарии Использования</a:t>
            </a:r>
            <a:endParaRPr b="0" lang="ru-RU" sz="2000" spc="-1" strike="noStrike">
              <a:latin typeface="Arial"/>
            </a:endParaRPr>
          </a:p>
          <a:p>
            <a:pPr marL="343080" indent="-343080">
              <a:lnSpc>
                <a:spcPct val="100000"/>
              </a:lnSpc>
              <a:spcBef>
                <a:spcPts val="1599"/>
              </a:spcBef>
              <a:buClr>
                <a:srgbClr val="ffffff"/>
              </a:buClr>
              <a:buFont typeface="Arial"/>
              <a:buAutoNum type="arabicPeriod"/>
            </a:pPr>
            <a:r>
              <a:rPr b="0" lang="ru-RU" sz="2000" spc="-1" strike="noStrike">
                <a:solidFill>
                  <a:srgbClr val="ffffff"/>
                </a:solidFill>
                <a:latin typeface="Arial"/>
              </a:rPr>
              <a:t>Модули </a:t>
            </a:r>
            <a:r>
              <a:rPr b="0" lang="en" sz="2000" spc="-1" strike="noStrike">
                <a:solidFill>
                  <a:srgbClr val="ffffff"/>
                </a:solidFill>
                <a:latin typeface="Arial"/>
              </a:rPr>
              <a:t>Redis </a:t>
            </a:r>
            <a:r>
              <a:rPr b="0" lang="ru-RU" sz="2000" spc="-1" strike="noStrike">
                <a:solidFill>
                  <a:srgbClr val="ffffff"/>
                </a:solidFill>
                <a:latin typeface="Arial"/>
              </a:rPr>
              <a:t>и их возможности</a:t>
            </a:r>
            <a:endParaRPr b="0" lang="ru-RU" sz="2000" spc="-1" strike="noStrike">
              <a:latin typeface="Arial"/>
            </a:endParaRPr>
          </a:p>
          <a:p>
            <a:pPr marL="343080" indent="-343080">
              <a:lnSpc>
                <a:spcPct val="100000"/>
              </a:lnSpc>
              <a:spcBef>
                <a:spcPts val="1599"/>
              </a:spcBef>
              <a:buClr>
                <a:srgbClr val="ffffff"/>
              </a:buClr>
              <a:buFont typeface="Arial"/>
              <a:buAutoNum type="arabicPeriod"/>
            </a:pPr>
            <a:r>
              <a:rPr b="0" lang="en" sz="2000" spc="-1" strike="noStrike">
                <a:solidFill>
                  <a:srgbClr val="ffffff"/>
                </a:solidFill>
                <a:latin typeface="Arial"/>
              </a:rPr>
              <a:t>Redis JSON + Redis Search</a:t>
            </a:r>
            <a:endParaRPr b="0" lang="ru-RU" sz="2000" spc="-1" strike="noStrike">
              <a:latin typeface="Arial"/>
            </a:endParaRPr>
          </a:p>
          <a:p>
            <a:pPr marL="343080" indent="-343080">
              <a:lnSpc>
                <a:spcPct val="100000"/>
              </a:lnSpc>
              <a:spcBef>
                <a:spcPts val="1599"/>
              </a:spcBef>
              <a:buClr>
                <a:srgbClr val="ffffff"/>
              </a:buClr>
              <a:buFont typeface="Arial"/>
              <a:buAutoNum type="arabicPeriod"/>
            </a:pPr>
            <a:r>
              <a:rPr b="0" lang="en" sz="2000" spc="-1" strike="noStrike">
                <a:solidFill>
                  <a:srgbClr val="ffffff"/>
                </a:solidFill>
                <a:latin typeface="Arial"/>
              </a:rPr>
              <a:t>Redis Graph + Redis TimeSeries</a:t>
            </a:r>
            <a:endParaRPr b="0" lang="ru-RU" sz="2000" spc="-1" strike="noStrike">
              <a:latin typeface="Arial"/>
            </a:endParaRPr>
          </a:p>
          <a:p>
            <a:pPr marL="343080" indent="-343080">
              <a:lnSpc>
                <a:spcPct val="100000"/>
              </a:lnSpc>
              <a:spcBef>
                <a:spcPts val="1599"/>
              </a:spcBef>
              <a:buClr>
                <a:srgbClr val="ffffff"/>
              </a:buClr>
              <a:buFont typeface="Arial"/>
              <a:buAutoNum type="arabicPeriod"/>
            </a:pPr>
            <a:r>
              <a:rPr b="0" lang="ru-RU" sz="2000" spc="-1" strike="noStrike">
                <a:solidFill>
                  <a:srgbClr val="ffffff"/>
                </a:solidFill>
                <a:latin typeface="Arial"/>
              </a:rPr>
              <a:t>Выводы</a:t>
            </a:r>
            <a:endParaRPr b="0" lang="ru-RU" sz="2000" spc="-1" strike="noStrike">
              <a:latin typeface="Arial"/>
            </a:endParaRPr>
          </a:p>
        </p:txBody>
      </p:sp>
      <p:pic>
        <p:nvPicPr>
          <p:cNvPr id="409" name="Image 1" descr=" "/>
          <p:cNvPicPr/>
          <p:nvPr/>
        </p:nvPicPr>
        <p:blipFill>
          <a:blip r:embed="rId1"/>
          <a:stretch/>
        </p:blipFill>
        <p:spPr>
          <a:xfrm>
            <a:off x="6086520" y="457200"/>
            <a:ext cx="18360" cy="5363280"/>
          </a:xfrm>
          <a:prstGeom prst="rect">
            <a:avLst/>
          </a:prstGeom>
          <a:ln w="0">
            <a:noFill/>
          </a:ln>
        </p:spPr>
      </p:pic>
      <p:pic>
        <p:nvPicPr>
          <p:cNvPr id="410" name="Image 2" descr=""/>
          <p:cNvPicPr/>
          <p:nvPr/>
        </p:nvPicPr>
        <p:blipFill>
          <a:blip r:embed="rId2"/>
          <a:srcRect l="0" t="72" r="0" b="72"/>
          <a:stretch/>
        </p:blipFill>
        <p:spPr>
          <a:xfrm>
            <a:off x="847080" y="1701000"/>
            <a:ext cx="4228200" cy="422208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846"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Redis Time</a:t>
            </a:r>
            <a:r>
              <a:rPr b="0" lang="ru-RU" sz="1800" spc="-1" strike="noStrike">
                <a:solidFill>
                  <a:srgbClr val="00adeb"/>
                </a:solidFill>
                <a:latin typeface="Arial"/>
              </a:rPr>
              <a:t> </a:t>
            </a:r>
            <a:r>
              <a:rPr b="0" lang="en" sz="1800" spc="-1" strike="noStrike">
                <a:solidFill>
                  <a:srgbClr val="00adeb"/>
                </a:solidFill>
                <a:latin typeface="Arial"/>
              </a:rPr>
              <a:t>Series </a:t>
            </a:r>
            <a:endParaRPr b="0" lang="ru-RU" sz="1800" spc="-1" strike="noStrike">
              <a:latin typeface="Arial"/>
            </a:endParaRPr>
          </a:p>
        </p:txBody>
      </p:sp>
      <p:sp>
        <p:nvSpPr>
          <p:cNvPr id="847" name="Shape 0"/>
          <p:cNvSpPr/>
          <p:nvPr/>
        </p:nvSpPr>
        <p:spPr>
          <a:xfrm>
            <a:off x="437760" y="1732320"/>
            <a:ext cx="36316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848" name="Shape 1"/>
          <p:cNvSpPr/>
          <p:nvPr/>
        </p:nvSpPr>
        <p:spPr>
          <a:xfrm>
            <a:off x="8142120" y="1732320"/>
            <a:ext cx="36316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849" name="Shape 6"/>
          <p:cNvSpPr/>
          <p:nvPr/>
        </p:nvSpPr>
        <p:spPr>
          <a:xfrm>
            <a:off x="4289760" y="1732320"/>
            <a:ext cx="3631680" cy="4109040"/>
          </a:xfrm>
          <a:prstGeom prst="roundRect">
            <a:avLst>
              <a:gd name="adj" fmla="val 2344"/>
            </a:avLst>
          </a:prstGeom>
          <a:solidFill>
            <a:srgbClr val="ffffff">
              <a:alpha val="15000"/>
            </a:srgbClr>
          </a:solidFill>
          <a:ln w="0">
            <a:noFill/>
          </a:ln>
        </p:spPr>
        <p:style>
          <a:lnRef idx="0"/>
          <a:fillRef idx="0"/>
          <a:effectRef idx="0"/>
          <a:fontRef idx="minor"/>
        </p:style>
      </p:sp>
      <p:pic>
        <p:nvPicPr>
          <p:cNvPr id="850" name="Image 0" descr=" "/>
          <p:cNvPicPr/>
          <p:nvPr/>
        </p:nvPicPr>
        <p:blipFill>
          <a:blip r:embed="rId1"/>
          <a:stretch/>
        </p:blipFill>
        <p:spPr>
          <a:xfrm>
            <a:off x="606600" y="1903680"/>
            <a:ext cx="92880" cy="443880"/>
          </a:xfrm>
          <a:prstGeom prst="rect">
            <a:avLst/>
          </a:prstGeom>
          <a:ln w="0">
            <a:noFill/>
          </a:ln>
        </p:spPr>
      </p:pic>
      <p:sp>
        <p:nvSpPr>
          <p:cNvPr id="851" name="Text 3"/>
          <p:cNvSpPr/>
          <p:nvPr/>
        </p:nvSpPr>
        <p:spPr>
          <a:xfrm>
            <a:off x="606600" y="2633760"/>
            <a:ext cx="324180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800" spc="-1" strike="noStrike">
                <a:solidFill>
                  <a:srgbClr val="edf2f9"/>
                </a:solidFill>
                <a:latin typeface="Arial"/>
                <a:ea typeface="Arial"/>
              </a:rPr>
              <a:t>Хранение </a:t>
            </a:r>
            <a:br>
              <a:rPr sz="1800"/>
            </a:br>
            <a:r>
              <a:rPr b="1" lang="ru-RU" sz="1800" spc="-1" strike="noStrike">
                <a:solidFill>
                  <a:srgbClr val="edf2f9"/>
                </a:solidFill>
                <a:latin typeface="Arial"/>
                <a:ea typeface="Arial"/>
              </a:rPr>
              <a:t>временных данных</a:t>
            </a:r>
            <a:endParaRPr b="0" lang="ru-RU" sz="1800" spc="-1" strike="noStrike">
              <a:latin typeface="Arial"/>
            </a:endParaRPr>
          </a:p>
        </p:txBody>
      </p:sp>
      <p:sp>
        <p:nvSpPr>
          <p:cNvPr id="852" name="Text 7"/>
          <p:cNvSpPr/>
          <p:nvPr/>
        </p:nvSpPr>
        <p:spPr>
          <a:xfrm>
            <a:off x="606600" y="3383280"/>
            <a:ext cx="3321720" cy="782280"/>
          </a:xfrm>
          <a:prstGeom prst="rect">
            <a:avLst/>
          </a:prstGeom>
          <a:noFill/>
          <a:ln w="0">
            <a:noFill/>
          </a:ln>
        </p:spPr>
        <p:style>
          <a:lnRef idx="0"/>
          <a:fillRef idx="0"/>
          <a:effectRef idx="0"/>
          <a:fontRef idx="minor"/>
        </p:style>
        <p:txBody>
          <a:bodyPr lIns="0" rIns="0" tIns="0" bIns="0" anchor="t">
            <a:noAutofit/>
          </a:bodyPr>
          <a:p>
            <a:pPr>
              <a:lnSpc>
                <a:spcPct val="100000"/>
              </a:lnSpc>
              <a:spcAft>
                <a:spcPts val="300"/>
              </a:spcAft>
              <a:buNone/>
            </a:pPr>
            <a:r>
              <a:rPr b="0" lang="ru-RU" sz="1400" spc="-1" strike="noStrike">
                <a:solidFill>
                  <a:srgbClr val="ffffff"/>
                </a:solidFill>
                <a:latin typeface="Arial"/>
                <a:ea typeface="Arial"/>
              </a:rPr>
              <a:t>Позволяет хранить миллионы выбо- рок и событий с высокой скоростью, обеспечивая эффективное управление временными рядами данных</a:t>
            </a:r>
            <a:endParaRPr b="0" lang="ru-RU" sz="1400" spc="-1" strike="noStrike">
              <a:latin typeface="Arial"/>
            </a:endParaRPr>
          </a:p>
        </p:txBody>
      </p:sp>
      <p:pic>
        <p:nvPicPr>
          <p:cNvPr id="853" name="Image 1" descr=" "/>
          <p:cNvPicPr/>
          <p:nvPr/>
        </p:nvPicPr>
        <p:blipFill>
          <a:blip r:embed="rId2"/>
          <a:stretch/>
        </p:blipFill>
        <p:spPr>
          <a:xfrm>
            <a:off x="8357760" y="1922760"/>
            <a:ext cx="525960" cy="443880"/>
          </a:xfrm>
          <a:prstGeom prst="rect">
            <a:avLst/>
          </a:prstGeom>
          <a:ln w="0">
            <a:noFill/>
          </a:ln>
        </p:spPr>
      </p:pic>
      <p:sp>
        <p:nvSpPr>
          <p:cNvPr id="854" name="Text 4"/>
          <p:cNvSpPr/>
          <p:nvPr/>
        </p:nvSpPr>
        <p:spPr>
          <a:xfrm>
            <a:off x="8357760" y="2633760"/>
            <a:ext cx="322380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800" spc="-1" strike="noStrike">
                <a:solidFill>
                  <a:srgbClr val="edf2f9"/>
                </a:solidFill>
                <a:latin typeface="Arial"/>
                <a:ea typeface="Arial"/>
              </a:rPr>
              <a:t>Управление </a:t>
            </a:r>
            <a:br>
              <a:rPr sz="1800"/>
            </a:br>
            <a:r>
              <a:rPr b="1" lang="ru-RU" sz="1800" spc="-1" strike="noStrike">
                <a:solidFill>
                  <a:srgbClr val="edf2f9"/>
                </a:solidFill>
                <a:latin typeface="Arial"/>
                <a:ea typeface="Arial"/>
              </a:rPr>
              <a:t>временными рядами</a:t>
            </a:r>
            <a:endParaRPr b="0" lang="ru-RU" sz="1800" spc="-1" strike="noStrike">
              <a:latin typeface="Arial"/>
            </a:endParaRPr>
          </a:p>
        </p:txBody>
      </p:sp>
      <p:pic>
        <p:nvPicPr>
          <p:cNvPr id="855" name="Image 2" descr=" "/>
          <p:cNvPicPr/>
          <p:nvPr/>
        </p:nvPicPr>
        <p:blipFill>
          <a:blip r:embed="rId3"/>
          <a:stretch/>
        </p:blipFill>
        <p:spPr>
          <a:xfrm>
            <a:off x="4493160" y="1941840"/>
            <a:ext cx="540360" cy="443880"/>
          </a:xfrm>
          <a:prstGeom prst="rect">
            <a:avLst/>
          </a:prstGeom>
          <a:ln w="0">
            <a:noFill/>
          </a:ln>
        </p:spPr>
      </p:pic>
      <p:sp>
        <p:nvSpPr>
          <p:cNvPr id="856" name="Text 7"/>
          <p:cNvSpPr/>
          <p:nvPr/>
        </p:nvSpPr>
        <p:spPr>
          <a:xfrm>
            <a:off x="4461120" y="2633760"/>
            <a:ext cx="322380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800" spc="-1" strike="noStrike">
                <a:solidFill>
                  <a:srgbClr val="edf2f9"/>
                </a:solidFill>
                <a:latin typeface="Arial"/>
                <a:ea typeface="Arial"/>
              </a:rPr>
              <a:t>Запросы и агрегация данных</a:t>
            </a:r>
            <a:endParaRPr b="0" lang="ru-RU" sz="1800" spc="-1" strike="noStrike">
              <a:latin typeface="Arial"/>
            </a:endParaRPr>
          </a:p>
        </p:txBody>
      </p:sp>
      <p:sp>
        <p:nvSpPr>
          <p:cNvPr id="857" name="Text 7"/>
          <p:cNvSpPr/>
          <p:nvPr/>
        </p:nvSpPr>
        <p:spPr>
          <a:xfrm>
            <a:off x="4461120" y="3383280"/>
            <a:ext cx="3223800" cy="782280"/>
          </a:xfrm>
          <a:prstGeom prst="rect">
            <a:avLst/>
          </a:prstGeom>
          <a:noFill/>
          <a:ln w="0">
            <a:noFill/>
          </a:ln>
        </p:spPr>
        <p:style>
          <a:lnRef idx="0"/>
          <a:fillRef idx="0"/>
          <a:effectRef idx="0"/>
          <a:fontRef idx="minor"/>
        </p:style>
        <p:txBody>
          <a:bodyPr lIns="0" rIns="0" tIns="0" bIns="0" anchor="t">
            <a:noAutofit/>
          </a:bodyPr>
          <a:p>
            <a:pPr>
              <a:lnSpc>
                <a:spcPct val="100000"/>
              </a:lnSpc>
              <a:spcAft>
                <a:spcPts val="300"/>
              </a:spcAft>
              <a:buNone/>
            </a:pPr>
            <a:r>
              <a:rPr b="0" lang="ru-RU" sz="1400" spc="-1" strike="noStrike">
                <a:solidFill>
                  <a:srgbClr val="ffffff"/>
                </a:solidFill>
                <a:latin typeface="Arial"/>
                <a:ea typeface="Arial"/>
              </a:rPr>
              <a:t>Модуль позволяет выполнять </a:t>
            </a:r>
            <a:br>
              <a:rPr sz="1400"/>
            </a:br>
            <a:r>
              <a:rPr b="0" lang="ru-RU" sz="1400" spc="-1" strike="noStrike">
                <a:solidFill>
                  <a:srgbClr val="ffffff"/>
                </a:solidFill>
                <a:latin typeface="Arial"/>
                <a:ea typeface="Arial"/>
              </a:rPr>
              <a:t>запросы и получать агрегированные значения в пределах временных диапазонов, что полезно для </a:t>
            </a:r>
            <a:br>
              <a:rPr sz="1400"/>
            </a:br>
            <a:r>
              <a:rPr b="0" lang="ru-RU" sz="1400" spc="-1" strike="noStrike">
                <a:solidFill>
                  <a:srgbClr val="ffffff"/>
                </a:solidFill>
                <a:latin typeface="Arial"/>
                <a:ea typeface="Arial"/>
              </a:rPr>
              <a:t>анализа временных данных</a:t>
            </a:r>
            <a:endParaRPr b="0" lang="ru-RU" sz="1400" spc="-1" strike="noStrike">
              <a:latin typeface="Arial"/>
            </a:endParaRPr>
          </a:p>
        </p:txBody>
      </p:sp>
      <p:sp>
        <p:nvSpPr>
          <p:cNvPr id="858" name="Text 7"/>
          <p:cNvSpPr/>
          <p:nvPr/>
        </p:nvSpPr>
        <p:spPr>
          <a:xfrm>
            <a:off x="8357760" y="3383280"/>
            <a:ext cx="3223800" cy="782280"/>
          </a:xfrm>
          <a:prstGeom prst="rect">
            <a:avLst/>
          </a:prstGeom>
          <a:noFill/>
          <a:ln w="0">
            <a:noFill/>
          </a:ln>
        </p:spPr>
        <p:style>
          <a:lnRef idx="0"/>
          <a:fillRef idx="0"/>
          <a:effectRef idx="0"/>
          <a:fontRef idx="minor"/>
        </p:style>
        <p:txBody>
          <a:bodyPr lIns="0" rIns="0" tIns="0" bIns="0" anchor="t">
            <a:noAutofit/>
          </a:bodyPr>
          <a:p>
            <a:pPr>
              <a:lnSpc>
                <a:spcPct val="100000"/>
              </a:lnSpc>
              <a:spcAft>
                <a:spcPts val="300"/>
              </a:spcAft>
              <a:buNone/>
            </a:pPr>
            <a:r>
              <a:rPr b="0" lang="ru-RU" sz="1400" spc="-1" strike="noStrike">
                <a:solidFill>
                  <a:srgbClr val="ffffff"/>
                </a:solidFill>
                <a:latin typeface="Arial"/>
                <a:ea typeface="Arial"/>
              </a:rPr>
              <a:t>Позволяет создавать временные ряды, добавлять значения, выполнять агрегацию и управлять метаданными </a:t>
            </a:r>
            <a:br>
              <a:rPr sz="1400"/>
            </a:br>
            <a:r>
              <a:rPr b="0" lang="ru-RU" sz="1400" spc="-1" strike="noStrike">
                <a:solidFill>
                  <a:srgbClr val="ffffff"/>
                </a:solidFill>
                <a:latin typeface="Arial"/>
                <a:ea typeface="Arial"/>
              </a:rPr>
              <a:t>временных рядов</a:t>
            </a:r>
            <a:endParaRPr b="0" lang="ru-RU"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860"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Redis Time</a:t>
            </a:r>
            <a:r>
              <a:rPr b="0" lang="ru-RU" sz="1800" spc="-1" strike="noStrike">
                <a:solidFill>
                  <a:srgbClr val="00adeb"/>
                </a:solidFill>
                <a:latin typeface="Arial"/>
              </a:rPr>
              <a:t> </a:t>
            </a:r>
            <a:r>
              <a:rPr b="0" lang="en" sz="1800" spc="-1" strike="noStrike">
                <a:solidFill>
                  <a:srgbClr val="00adeb"/>
                </a:solidFill>
                <a:latin typeface="Arial"/>
              </a:rPr>
              <a:t>Series </a:t>
            </a:r>
            <a:endParaRPr b="0" lang="ru-RU" sz="1800" spc="-1" strike="noStrike">
              <a:latin typeface="Arial"/>
            </a:endParaRPr>
          </a:p>
        </p:txBody>
      </p:sp>
      <p:sp>
        <p:nvSpPr>
          <p:cNvPr id="861" name="Shape 0"/>
          <p:cNvSpPr/>
          <p:nvPr/>
        </p:nvSpPr>
        <p:spPr>
          <a:xfrm>
            <a:off x="423360" y="1732320"/>
            <a:ext cx="27298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862" name="Shape 1"/>
          <p:cNvSpPr/>
          <p:nvPr/>
        </p:nvSpPr>
        <p:spPr>
          <a:xfrm>
            <a:off x="6191280" y="1732320"/>
            <a:ext cx="2729880" cy="4109040"/>
          </a:xfrm>
          <a:prstGeom prst="roundRect">
            <a:avLst>
              <a:gd name="adj" fmla="val 2344"/>
            </a:avLst>
          </a:prstGeom>
          <a:solidFill>
            <a:srgbClr val="ffffff">
              <a:alpha val="15000"/>
            </a:srgbClr>
          </a:solidFill>
          <a:ln w="0">
            <a:noFill/>
          </a:ln>
        </p:spPr>
        <p:style>
          <a:lnRef idx="0"/>
          <a:fillRef idx="0"/>
          <a:effectRef idx="0"/>
          <a:fontRef idx="minor"/>
        </p:style>
      </p:sp>
      <p:sp>
        <p:nvSpPr>
          <p:cNvPr id="863" name="Shape 2"/>
          <p:cNvSpPr/>
          <p:nvPr/>
        </p:nvSpPr>
        <p:spPr>
          <a:xfrm>
            <a:off x="9086760" y="1732320"/>
            <a:ext cx="2672640" cy="4109040"/>
          </a:xfrm>
          <a:prstGeom prst="roundRect">
            <a:avLst>
              <a:gd name="adj" fmla="val 2344"/>
            </a:avLst>
          </a:prstGeom>
          <a:solidFill>
            <a:srgbClr val="ffffff">
              <a:alpha val="15000"/>
            </a:srgbClr>
          </a:solidFill>
          <a:ln w="0">
            <a:noFill/>
          </a:ln>
        </p:spPr>
        <p:style>
          <a:lnRef idx="0"/>
          <a:fillRef idx="0"/>
          <a:effectRef idx="0"/>
          <a:fontRef idx="minor"/>
        </p:style>
      </p:sp>
      <p:pic>
        <p:nvPicPr>
          <p:cNvPr id="864" name="Image 0" descr=" "/>
          <p:cNvPicPr/>
          <p:nvPr/>
        </p:nvPicPr>
        <p:blipFill>
          <a:blip r:embed="rId1"/>
          <a:stretch/>
        </p:blipFill>
        <p:spPr>
          <a:xfrm>
            <a:off x="613440" y="1903680"/>
            <a:ext cx="92880" cy="443880"/>
          </a:xfrm>
          <a:prstGeom prst="rect">
            <a:avLst/>
          </a:prstGeom>
          <a:ln w="0">
            <a:noFill/>
          </a:ln>
        </p:spPr>
      </p:pic>
      <p:sp>
        <p:nvSpPr>
          <p:cNvPr id="865" name="Text 3"/>
          <p:cNvSpPr/>
          <p:nvPr/>
        </p:nvSpPr>
        <p:spPr>
          <a:xfrm>
            <a:off x="601920" y="2633760"/>
            <a:ext cx="236376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600" spc="-1" strike="noStrike">
                <a:solidFill>
                  <a:srgbClr val="edf2f9"/>
                </a:solidFill>
                <a:latin typeface="Arial"/>
                <a:ea typeface="Arial"/>
              </a:rPr>
              <a:t>Управление данными Интернета вещей (</a:t>
            </a:r>
            <a:r>
              <a:rPr b="1" lang="en" sz="1600" spc="-1" strike="noStrike">
                <a:solidFill>
                  <a:srgbClr val="edf2f9"/>
                </a:solidFill>
                <a:latin typeface="Arial"/>
                <a:ea typeface="Arial"/>
              </a:rPr>
              <a:t>IoT)</a:t>
            </a:r>
            <a:endParaRPr b="0" lang="ru-RU" sz="1600" spc="-1" strike="noStrike">
              <a:latin typeface="Arial"/>
            </a:endParaRPr>
          </a:p>
        </p:txBody>
      </p:sp>
      <p:pic>
        <p:nvPicPr>
          <p:cNvPr id="866" name="Image 1" descr=" "/>
          <p:cNvPicPr/>
          <p:nvPr/>
        </p:nvPicPr>
        <p:blipFill>
          <a:blip r:embed="rId2"/>
          <a:stretch/>
        </p:blipFill>
        <p:spPr>
          <a:xfrm>
            <a:off x="6407280" y="1922760"/>
            <a:ext cx="525960" cy="443880"/>
          </a:xfrm>
          <a:prstGeom prst="rect">
            <a:avLst/>
          </a:prstGeom>
          <a:ln w="0">
            <a:noFill/>
          </a:ln>
        </p:spPr>
      </p:pic>
      <p:sp>
        <p:nvSpPr>
          <p:cNvPr id="867" name="Text 4"/>
          <p:cNvSpPr/>
          <p:nvPr/>
        </p:nvSpPr>
        <p:spPr>
          <a:xfrm>
            <a:off x="6407280" y="2633760"/>
            <a:ext cx="225576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600" spc="-1" strike="noStrike">
                <a:solidFill>
                  <a:srgbClr val="edf2f9"/>
                </a:solidFill>
                <a:latin typeface="Arial"/>
                <a:ea typeface="Arial"/>
              </a:rPr>
              <a:t>Управление телеметрией</a:t>
            </a:r>
            <a:endParaRPr b="0" lang="ru-RU" sz="1600" spc="-1" strike="noStrike">
              <a:latin typeface="Arial"/>
            </a:endParaRPr>
          </a:p>
        </p:txBody>
      </p:sp>
      <p:sp>
        <p:nvSpPr>
          <p:cNvPr id="868" name="Text 5"/>
          <p:cNvSpPr/>
          <p:nvPr/>
        </p:nvSpPr>
        <p:spPr>
          <a:xfrm>
            <a:off x="9283680" y="2633760"/>
            <a:ext cx="225576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600" spc="-1" strike="noStrike">
                <a:solidFill>
                  <a:srgbClr val="edf2f9"/>
                </a:solidFill>
                <a:latin typeface="Arial"/>
                <a:ea typeface="Arial"/>
              </a:rPr>
              <a:t>Интеграция с инстру-ментами мониторинга и аналитики</a:t>
            </a:r>
            <a:endParaRPr b="0" lang="ru-RU" sz="1600" spc="-1" strike="noStrike">
              <a:latin typeface="Arial"/>
            </a:endParaRPr>
          </a:p>
        </p:txBody>
      </p:sp>
      <p:sp>
        <p:nvSpPr>
          <p:cNvPr id="869" name="Shape 6"/>
          <p:cNvSpPr/>
          <p:nvPr/>
        </p:nvSpPr>
        <p:spPr>
          <a:xfrm>
            <a:off x="3307320" y="1732320"/>
            <a:ext cx="2729880" cy="4109040"/>
          </a:xfrm>
          <a:prstGeom prst="roundRect">
            <a:avLst>
              <a:gd name="adj" fmla="val 2344"/>
            </a:avLst>
          </a:prstGeom>
          <a:solidFill>
            <a:srgbClr val="ffffff">
              <a:alpha val="15000"/>
            </a:srgbClr>
          </a:solidFill>
          <a:ln w="0">
            <a:noFill/>
          </a:ln>
        </p:spPr>
        <p:style>
          <a:lnRef idx="0"/>
          <a:fillRef idx="0"/>
          <a:effectRef idx="0"/>
          <a:fontRef idx="minor"/>
        </p:style>
      </p:sp>
      <p:pic>
        <p:nvPicPr>
          <p:cNvPr id="870" name="Image 2" descr=" "/>
          <p:cNvPicPr/>
          <p:nvPr/>
        </p:nvPicPr>
        <p:blipFill>
          <a:blip r:embed="rId3"/>
          <a:stretch/>
        </p:blipFill>
        <p:spPr>
          <a:xfrm>
            <a:off x="3498840" y="1941840"/>
            <a:ext cx="540360" cy="443880"/>
          </a:xfrm>
          <a:prstGeom prst="rect">
            <a:avLst/>
          </a:prstGeom>
          <a:ln w="0">
            <a:noFill/>
          </a:ln>
        </p:spPr>
      </p:pic>
      <p:sp>
        <p:nvSpPr>
          <p:cNvPr id="871" name="Text 7"/>
          <p:cNvSpPr/>
          <p:nvPr/>
        </p:nvSpPr>
        <p:spPr>
          <a:xfrm>
            <a:off x="3455640" y="2633760"/>
            <a:ext cx="2395440" cy="509400"/>
          </a:xfrm>
          <a:prstGeom prst="rect">
            <a:avLst/>
          </a:prstGeom>
          <a:noFill/>
          <a:ln w="0">
            <a:noFill/>
          </a:ln>
        </p:spPr>
        <p:style>
          <a:lnRef idx="0"/>
          <a:fillRef idx="0"/>
          <a:effectRef idx="0"/>
          <a:fontRef idx="minor"/>
        </p:style>
        <p:txBody>
          <a:bodyPr lIns="0" rIns="0" tIns="0" bIns="0" anchor="t">
            <a:noAutofit/>
          </a:bodyPr>
          <a:p>
            <a:pPr>
              <a:lnSpc>
                <a:spcPct val="90000"/>
              </a:lnSpc>
              <a:buNone/>
            </a:pPr>
            <a:r>
              <a:rPr b="1" lang="ru-RU" sz="1600" spc="-1" strike="noStrike">
                <a:solidFill>
                  <a:srgbClr val="edf2f9"/>
                </a:solidFill>
                <a:latin typeface="Arial"/>
                <a:ea typeface="Arial"/>
              </a:rPr>
              <a:t>Анализ цен </a:t>
            </a:r>
            <a:br>
              <a:rPr sz="1600"/>
            </a:br>
            <a:r>
              <a:rPr b="1" lang="ru-RU" sz="1600" spc="-1" strike="noStrike">
                <a:solidFill>
                  <a:srgbClr val="edf2f9"/>
                </a:solidFill>
                <a:latin typeface="Arial"/>
                <a:ea typeface="Arial"/>
              </a:rPr>
              <a:t>на акции</a:t>
            </a:r>
            <a:endParaRPr b="0" lang="ru-RU" sz="1600" spc="-1" strike="noStrike">
              <a:latin typeface="Arial"/>
            </a:endParaRPr>
          </a:p>
        </p:txBody>
      </p:sp>
      <p:pic>
        <p:nvPicPr>
          <p:cNvPr id="872" name="Image 3" descr=" "/>
          <p:cNvPicPr/>
          <p:nvPr/>
        </p:nvPicPr>
        <p:blipFill>
          <a:blip r:embed="rId4"/>
          <a:stretch/>
        </p:blipFill>
        <p:spPr>
          <a:xfrm>
            <a:off x="9296280" y="1941840"/>
            <a:ext cx="530640" cy="443880"/>
          </a:xfrm>
          <a:prstGeom prst="rect">
            <a:avLst/>
          </a:prstGeom>
          <a:ln w="0">
            <a:noFill/>
          </a:ln>
        </p:spPr>
      </p:pic>
      <p:sp>
        <p:nvSpPr>
          <p:cNvPr id="873" name="Shape 11"/>
          <p:cNvSpPr/>
          <p:nvPr/>
        </p:nvSpPr>
        <p:spPr>
          <a:xfrm>
            <a:off x="6426000" y="3313080"/>
            <a:ext cx="2221920" cy="729360"/>
          </a:xfrm>
          <a:prstGeom prst="rect">
            <a:avLst/>
          </a:prstGeom>
          <a:noFill/>
          <a:ln w="0">
            <a:noFill/>
          </a:ln>
        </p:spPr>
        <p:style>
          <a:lnRef idx="0"/>
          <a:fillRef idx="0"/>
          <a:effectRef idx="0"/>
          <a:fontRef idx="minor"/>
        </p:style>
      </p:sp>
      <p:sp>
        <p:nvSpPr>
          <p:cNvPr id="874" name="Text 7"/>
          <p:cNvSpPr/>
          <p:nvPr/>
        </p:nvSpPr>
        <p:spPr>
          <a:xfrm>
            <a:off x="601920" y="3383280"/>
            <a:ext cx="2350440" cy="7822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 sz="1200" spc="-1" strike="noStrike">
                <a:solidFill>
                  <a:srgbClr val="ffffff"/>
                </a:solidFill>
                <a:latin typeface="Arial"/>
                <a:ea typeface="Arial"/>
              </a:rPr>
              <a:t>Redis Time Series </a:t>
            </a:r>
            <a:r>
              <a:rPr b="0" lang="ru-RU" sz="1200" spc="-1" strike="noStrike">
                <a:solidFill>
                  <a:srgbClr val="ffffff"/>
                </a:solidFill>
                <a:latin typeface="Arial"/>
                <a:ea typeface="Arial"/>
              </a:rPr>
              <a:t>может быть использован для хранения </a:t>
            </a:r>
            <a:br>
              <a:rPr sz="1200"/>
            </a:br>
            <a:r>
              <a:rPr b="0" lang="ru-RU" sz="1200" spc="-1" strike="noStrike">
                <a:solidFill>
                  <a:srgbClr val="ffffff"/>
                </a:solidFill>
                <a:latin typeface="Arial"/>
                <a:ea typeface="Arial"/>
              </a:rPr>
              <a:t>и анализа данных, собранных </a:t>
            </a:r>
            <a:br>
              <a:rPr sz="1200"/>
            </a:br>
            <a:r>
              <a:rPr b="0" lang="ru-RU" sz="1200" spc="-1" strike="noStrike">
                <a:solidFill>
                  <a:srgbClr val="ffffff"/>
                </a:solidFill>
                <a:latin typeface="Arial"/>
                <a:ea typeface="Arial"/>
              </a:rPr>
              <a:t>от устройств, таких как датчики, устройства мониторинга и др.</a:t>
            </a:r>
            <a:endParaRPr b="0" lang="ru-RU" sz="1200" spc="-1" strike="noStrike">
              <a:latin typeface="Arial"/>
            </a:endParaRPr>
          </a:p>
        </p:txBody>
      </p:sp>
      <p:sp>
        <p:nvSpPr>
          <p:cNvPr id="875" name="Text 7"/>
          <p:cNvSpPr/>
          <p:nvPr/>
        </p:nvSpPr>
        <p:spPr>
          <a:xfrm>
            <a:off x="3443760" y="3383280"/>
            <a:ext cx="2350440" cy="7822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1200" spc="-1" strike="noStrike">
                <a:solidFill>
                  <a:srgbClr val="ffffff"/>
                </a:solidFill>
                <a:latin typeface="Arial"/>
                <a:ea typeface="Arial"/>
              </a:rPr>
              <a:t>Модуль позволяет хранить </a:t>
            </a:r>
            <a:br>
              <a:rPr sz="1200"/>
            </a:br>
            <a:r>
              <a:rPr b="0" lang="ru-RU" sz="1200" spc="-1" strike="noStrike">
                <a:solidFill>
                  <a:srgbClr val="ffffff"/>
                </a:solidFill>
                <a:latin typeface="Arial"/>
                <a:ea typeface="Arial"/>
              </a:rPr>
              <a:t>и анализировать временные ряды данных о ценах на акции, что полезно для финансовых аналитических приложений</a:t>
            </a:r>
            <a:endParaRPr b="0" lang="ru-RU" sz="1200" spc="-1" strike="noStrike">
              <a:latin typeface="Arial"/>
            </a:endParaRPr>
          </a:p>
        </p:txBody>
      </p:sp>
      <p:sp>
        <p:nvSpPr>
          <p:cNvPr id="876" name="Text 7"/>
          <p:cNvSpPr/>
          <p:nvPr/>
        </p:nvSpPr>
        <p:spPr>
          <a:xfrm>
            <a:off x="6407280" y="3383280"/>
            <a:ext cx="2350440" cy="7822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 sz="1200" spc="-1" strike="noStrike">
                <a:solidFill>
                  <a:srgbClr val="ffffff"/>
                </a:solidFill>
                <a:latin typeface="Arial"/>
                <a:ea typeface="Arial"/>
              </a:rPr>
              <a:t>Redis Time Series </a:t>
            </a:r>
            <a:r>
              <a:rPr b="0" lang="ru-RU" sz="1200" spc="-1" strike="noStrike">
                <a:solidFill>
                  <a:srgbClr val="ffffff"/>
                </a:solidFill>
                <a:latin typeface="Arial"/>
                <a:ea typeface="Arial"/>
              </a:rPr>
              <a:t>может быть использован для хранения </a:t>
            </a:r>
            <a:br>
              <a:rPr sz="1200"/>
            </a:br>
            <a:r>
              <a:rPr b="0" lang="ru-RU" sz="1200" spc="-1" strike="noStrike">
                <a:solidFill>
                  <a:srgbClr val="ffffff"/>
                </a:solidFill>
                <a:latin typeface="Arial"/>
                <a:ea typeface="Arial"/>
              </a:rPr>
              <a:t>и анализа телеметрических данных, таких как данные </a:t>
            </a:r>
            <a:br>
              <a:rPr sz="1200"/>
            </a:br>
            <a:r>
              <a:rPr b="0" lang="ru-RU" sz="1200" spc="-1" strike="noStrike">
                <a:solidFill>
                  <a:srgbClr val="ffffff"/>
                </a:solidFill>
                <a:latin typeface="Arial"/>
                <a:ea typeface="Arial"/>
              </a:rPr>
              <a:t>о производственных процессах, мониторинге оборудования </a:t>
            </a:r>
            <a:br>
              <a:rPr sz="1200"/>
            </a:br>
            <a:r>
              <a:rPr b="0" lang="ru-RU" sz="1200" spc="-1" strike="noStrike">
                <a:solidFill>
                  <a:srgbClr val="ffffff"/>
                </a:solidFill>
                <a:latin typeface="Arial"/>
                <a:ea typeface="Arial"/>
              </a:rPr>
              <a:t>и др. технических параметрах</a:t>
            </a:r>
            <a:endParaRPr b="0" lang="ru-RU" sz="1200" spc="-1" strike="noStrike">
              <a:latin typeface="Arial"/>
            </a:endParaRPr>
          </a:p>
        </p:txBody>
      </p:sp>
      <p:sp>
        <p:nvSpPr>
          <p:cNvPr id="877" name="Text 7"/>
          <p:cNvSpPr/>
          <p:nvPr/>
        </p:nvSpPr>
        <p:spPr>
          <a:xfrm>
            <a:off x="9283680" y="3383280"/>
            <a:ext cx="2350440" cy="7822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ru-RU" sz="1200" spc="-1" strike="noStrike">
                <a:solidFill>
                  <a:srgbClr val="ffffff"/>
                </a:solidFill>
                <a:latin typeface="Arial"/>
                <a:ea typeface="Arial"/>
              </a:rPr>
              <a:t>Интегрируется с популярными инструментами сбора данных, аналитики и мониторинга, такими как </a:t>
            </a:r>
            <a:r>
              <a:rPr b="0" lang="en" sz="1200" spc="-1" strike="noStrike">
                <a:solidFill>
                  <a:srgbClr val="ffffff"/>
                </a:solidFill>
                <a:latin typeface="Arial"/>
                <a:ea typeface="Arial"/>
              </a:rPr>
              <a:t>Telegraf, Grafana </a:t>
            </a:r>
            <a:br>
              <a:rPr sz="1200"/>
            </a:br>
            <a:r>
              <a:rPr b="0" lang="ru-RU" sz="1200" spc="-1" strike="noStrike">
                <a:solidFill>
                  <a:srgbClr val="ffffff"/>
                </a:solidFill>
                <a:latin typeface="Arial"/>
                <a:ea typeface="Arial"/>
              </a:rPr>
              <a:t>и </a:t>
            </a:r>
            <a:r>
              <a:rPr b="0" lang="en" sz="1200" spc="-1" strike="noStrike">
                <a:solidFill>
                  <a:srgbClr val="ffffff"/>
                </a:solidFill>
                <a:latin typeface="Arial"/>
                <a:ea typeface="Arial"/>
              </a:rPr>
              <a:t>Prometheus, </a:t>
            </a:r>
            <a:r>
              <a:rPr b="0" lang="ru-RU" sz="1200" spc="-1" strike="noStrike">
                <a:solidFill>
                  <a:srgbClr val="ffffff"/>
                </a:solidFill>
                <a:latin typeface="Arial"/>
                <a:ea typeface="Arial"/>
              </a:rPr>
              <a:t>что обеспечивает широкие возможности исполь-зования в различных сценариях</a:t>
            </a:r>
            <a:endParaRPr b="0" lang="ru-RU" sz="1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Модули Redis и их возможности</a:t>
            </a:r>
            <a:endParaRPr b="0" lang="ru-RU" sz="4400" spc="-1" strike="noStrike">
              <a:latin typeface="Arial"/>
            </a:endParaRPr>
          </a:p>
        </p:txBody>
      </p:sp>
      <p:sp>
        <p:nvSpPr>
          <p:cNvPr id="879"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en" sz="1800" spc="-1" strike="noStrike">
                <a:solidFill>
                  <a:srgbClr val="00adeb"/>
                </a:solidFill>
                <a:latin typeface="Arial"/>
              </a:rPr>
              <a:t>Redis Time</a:t>
            </a:r>
            <a:r>
              <a:rPr b="0" lang="ru-RU" sz="1800" spc="-1" strike="noStrike">
                <a:solidFill>
                  <a:srgbClr val="00adeb"/>
                </a:solidFill>
                <a:latin typeface="Arial"/>
              </a:rPr>
              <a:t> </a:t>
            </a:r>
            <a:r>
              <a:rPr b="0" lang="en" sz="1800" spc="-1" strike="noStrike">
                <a:solidFill>
                  <a:srgbClr val="00adeb"/>
                </a:solidFill>
                <a:latin typeface="Arial"/>
              </a:rPr>
              <a:t>Series </a:t>
            </a:r>
            <a:endParaRPr b="0" lang="ru-RU" sz="1800" spc="-1" strike="noStrike">
              <a:latin typeface="Arial"/>
            </a:endParaRPr>
          </a:p>
        </p:txBody>
      </p:sp>
      <p:pic>
        <p:nvPicPr>
          <p:cNvPr id="880" name="Рисунок 2" descr=""/>
          <p:cNvPicPr/>
          <p:nvPr/>
        </p:nvPicPr>
        <p:blipFill>
          <a:blip r:embed="rId1"/>
          <a:srcRect l="0" t="0" r="0" b="26451"/>
          <a:stretch/>
        </p:blipFill>
        <p:spPr>
          <a:xfrm>
            <a:off x="399960" y="1648080"/>
            <a:ext cx="11391120" cy="3561480"/>
          </a:xfrm>
          <a:prstGeom prst="rect">
            <a:avLst/>
          </a:prstGeom>
          <a:ln w="0">
            <a:noFill/>
          </a:ln>
        </p:spPr>
      </p:pic>
      <p:pic>
        <p:nvPicPr>
          <p:cNvPr id="881" name="Рисунок 3" descr=""/>
          <p:cNvPicPr/>
          <p:nvPr/>
        </p:nvPicPr>
        <p:blipFill>
          <a:blip r:embed="rId2"/>
          <a:srcRect l="0" t="85925" r="0" b="0"/>
          <a:stretch/>
        </p:blipFill>
        <p:spPr>
          <a:xfrm>
            <a:off x="399960" y="5209920"/>
            <a:ext cx="11391120" cy="681120"/>
          </a:xfrm>
          <a:prstGeom prst="rect">
            <a:avLst/>
          </a:prstGeom>
          <a:ln w="0">
            <a:noFill/>
          </a:ln>
        </p:spPr>
      </p:pic>
      <p:sp>
        <p:nvSpPr>
          <p:cNvPr id="882" name="Google Shape;271;g2f082c097b9_0_146"/>
          <p:cNvSpPr/>
          <p:nvPr/>
        </p:nvSpPr>
        <p:spPr>
          <a:xfrm>
            <a:off x="540000" y="205920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Создание временного ряда</a:t>
            </a:r>
            <a:endParaRPr b="0" lang="ru-RU" sz="1800" spc="-1" strike="noStrike">
              <a:latin typeface="Arial"/>
            </a:endParaRPr>
          </a:p>
        </p:txBody>
      </p:sp>
      <p:sp>
        <p:nvSpPr>
          <p:cNvPr id="883" name="Google Shape;273;g2f082c097b9_0_146"/>
          <p:cNvSpPr/>
          <p:nvPr/>
        </p:nvSpPr>
        <p:spPr>
          <a:xfrm>
            <a:off x="540000" y="331740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Добавление значений в временной ряд:</a:t>
            </a:r>
            <a:endParaRPr b="0" lang="ru-RU" sz="1800" spc="-1" strike="noStrike">
              <a:latin typeface="Arial"/>
            </a:endParaRPr>
          </a:p>
        </p:txBody>
      </p:sp>
      <p:sp>
        <p:nvSpPr>
          <p:cNvPr id="884" name="Google Shape;275;g2f082c097b9_0_146"/>
          <p:cNvSpPr/>
          <p:nvPr/>
        </p:nvSpPr>
        <p:spPr>
          <a:xfrm>
            <a:off x="540000" y="4586760"/>
            <a:ext cx="8201160" cy="456840"/>
          </a:xfrm>
          <a:prstGeom prst="rect">
            <a:avLst/>
          </a:prstGeom>
          <a:noFill/>
          <a:ln w="0">
            <a:noFill/>
          </a:ln>
        </p:spPr>
        <p:style>
          <a:lnRef idx="0"/>
          <a:fillRef idx="0"/>
          <a:effectRef idx="0"/>
          <a:fontRef idx="minor"/>
        </p:style>
        <p:txBody>
          <a:bodyPr lIns="0" rIns="90000" tIns="91440" bIns="91440" anchor="t">
            <a:spAutoFit/>
          </a:bodyPr>
          <a:p>
            <a:pPr>
              <a:lnSpc>
                <a:spcPct val="100000"/>
              </a:lnSpc>
              <a:buNone/>
              <a:tabLst>
                <a:tab algn="l" pos="0"/>
              </a:tabLst>
            </a:pPr>
            <a:r>
              <a:rPr b="0" lang="ru-RU" sz="1800" spc="-1" strike="noStrike">
                <a:solidFill>
                  <a:srgbClr val="ffffff"/>
                </a:solidFill>
                <a:latin typeface="Arial"/>
                <a:ea typeface="Roboto"/>
              </a:rPr>
              <a:t>Получение значений из временного ряда:</a:t>
            </a:r>
            <a:endParaRPr b="0" lang="ru-RU" sz="1800" spc="-1" strike="noStrike">
              <a:latin typeface="Arial"/>
            </a:endParaRPr>
          </a:p>
        </p:txBody>
      </p:sp>
      <p:sp>
        <p:nvSpPr>
          <p:cNvPr id="885" name="Google Shape;274;g2f082c097b9_0_146"/>
          <p:cNvSpPr/>
          <p:nvPr/>
        </p:nvSpPr>
        <p:spPr>
          <a:xfrm>
            <a:off x="540000" y="3778920"/>
            <a:ext cx="11111040" cy="467280"/>
          </a:xfrm>
          <a:prstGeom prst="roundRect">
            <a:avLst>
              <a:gd name="adj" fmla="val 11458"/>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TS.ADD temperature 1631234567 25.5</a:t>
            </a:r>
            <a:endParaRPr b="0" lang="ru-RU" sz="1600" spc="-1" strike="noStrike">
              <a:latin typeface="Arial"/>
            </a:endParaRPr>
          </a:p>
        </p:txBody>
      </p:sp>
      <p:sp>
        <p:nvSpPr>
          <p:cNvPr id="886" name="Google Shape;276;g2f082c097b9_0_146"/>
          <p:cNvSpPr/>
          <p:nvPr/>
        </p:nvSpPr>
        <p:spPr>
          <a:xfrm>
            <a:off x="540000" y="5054760"/>
            <a:ext cx="11111040" cy="647280"/>
          </a:xfrm>
          <a:prstGeom prst="roundRect">
            <a:avLst>
              <a:gd name="adj" fmla="val 11504"/>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TS.RANGE temperature 1631234000 1631235000</a:t>
            </a:r>
            <a:br>
              <a:rPr sz="1600"/>
            </a:br>
            <a:r>
              <a:rPr b="0" lang="en" sz="1600" spc="-1" strike="noStrike">
                <a:solidFill>
                  <a:srgbClr val="ffffff"/>
                </a:solidFill>
                <a:latin typeface="Arial"/>
                <a:ea typeface="Arial"/>
              </a:rPr>
              <a:t>TS.RANGE temperature 1631234000 1631235000 AGGREGATION avg 300</a:t>
            </a:r>
            <a:endParaRPr b="0" lang="ru-RU" sz="1600" spc="-1" strike="noStrike">
              <a:latin typeface="Arial"/>
            </a:endParaRPr>
          </a:p>
        </p:txBody>
      </p:sp>
      <p:sp>
        <p:nvSpPr>
          <p:cNvPr id="887" name="Google Shape;272;g2f082c097b9_0_146"/>
          <p:cNvSpPr/>
          <p:nvPr/>
        </p:nvSpPr>
        <p:spPr>
          <a:xfrm>
            <a:off x="540000" y="2528280"/>
            <a:ext cx="11111040" cy="467280"/>
          </a:xfrm>
          <a:prstGeom prst="roundRect">
            <a:avLst>
              <a:gd name="adj" fmla="val 13195"/>
            </a:avLst>
          </a:prstGeom>
          <a:solidFill>
            <a:schemeClr val="bg2">
              <a:alpha val="43000"/>
            </a:schemeClr>
          </a:solidFill>
          <a:ln w="25400">
            <a:solidFill>
              <a:srgbClr val="00adeb"/>
            </a:solidFill>
            <a:round/>
          </a:ln>
        </p:spPr>
        <p:style>
          <a:lnRef idx="0"/>
          <a:fillRef idx="0"/>
          <a:effectRef idx="0"/>
          <a:fontRef idx="minor"/>
        </p:style>
        <p:txBody>
          <a:bodyPr lIns="90000" rIns="90000" tIns="45000" bIns="45000" anchor="ctr">
            <a:noAutofit/>
          </a:bodyPr>
          <a:p>
            <a:pPr>
              <a:lnSpc>
                <a:spcPct val="100000"/>
              </a:lnSpc>
              <a:buNone/>
            </a:pPr>
            <a:r>
              <a:rPr b="0" lang="en" sz="1600" spc="-1" strike="noStrike">
                <a:solidFill>
                  <a:srgbClr val="ffffff"/>
                </a:solidFill>
                <a:latin typeface="Arial"/>
                <a:ea typeface="Arial"/>
              </a:rPr>
              <a:t>TS.CREATE temperature RETENTION 3600 LABELS sensor temperature_sensor</a:t>
            </a:r>
            <a:endParaRPr b="0" lang="ru-RU" sz="16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title"/>
          </p:nvPr>
        </p:nvSpPr>
        <p:spPr>
          <a:xfrm>
            <a:off x="432720" y="423360"/>
            <a:ext cx="960588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Summary</a:t>
            </a:r>
            <a:endParaRPr b="0" lang="ru-RU" sz="4400" spc="-1" strike="noStrike">
              <a:latin typeface="Arial"/>
            </a:endParaRPr>
          </a:p>
        </p:txBody>
      </p:sp>
      <p:pic>
        <p:nvPicPr>
          <p:cNvPr id="889" name="Image 0" descr=" "/>
          <p:cNvPicPr/>
          <p:nvPr/>
        </p:nvPicPr>
        <p:blipFill>
          <a:blip r:embed="rId1"/>
          <a:stretch/>
        </p:blipFill>
        <p:spPr>
          <a:xfrm>
            <a:off x="5945760" y="1305720"/>
            <a:ext cx="5651280" cy="11880"/>
          </a:xfrm>
          <a:prstGeom prst="rect">
            <a:avLst/>
          </a:prstGeom>
          <a:ln w="0">
            <a:noFill/>
          </a:ln>
        </p:spPr>
      </p:pic>
      <p:pic>
        <p:nvPicPr>
          <p:cNvPr id="890" name="Image 1" descr=" "/>
          <p:cNvPicPr/>
          <p:nvPr/>
        </p:nvPicPr>
        <p:blipFill>
          <a:blip r:embed="rId2"/>
          <a:stretch/>
        </p:blipFill>
        <p:spPr>
          <a:xfrm>
            <a:off x="5951880" y="2537280"/>
            <a:ext cx="5651280" cy="11880"/>
          </a:xfrm>
          <a:prstGeom prst="rect">
            <a:avLst/>
          </a:prstGeom>
          <a:ln w="0">
            <a:noFill/>
          </a:ln>
        </p:spPr>
      </p:pic>
      <p:pic>
        <p:nvPicPr>
          <p:cNvPr id="891" name="Image 2" descr=" "/>
          <p:cNvPicPr/>
          <p:nvPr/>
        </p:nvPicPr>
        <p:blipFill>
          <a:blip r:embed="rId3"/>
          <a:stretch/>
        </p:blipFill>
        <p:spPr>
          <a:xfrm>
            <a:off x="5958360" y="3813480"/>
            <a:ext cx="5651280" cy="11880"/>
          </a:xfrm>
          <a:prstGeom prst="rect">
            <a:avLst/>
          </a:prstGeom>
          <a:ln w="0">
            <a:noFill/>
          </a:ln>
        </p:spPr>
      </p:pic>
      <p:pic>
        <p:nvPicPr>
          <p:cNvPr id="892" name="Image 3" descr=" "/>
          <p:cNvPicPr/>
          <p:nvPr/>
        </p:nvPicPr>
        <p:blipFill>
          <a:blip r:embed="rId4"/>
          <a:stretch/>
        </p:blipFill>
        <p:spPr>
          <a:xfrm>
            <a:off x="5964840" y="5045400"/>
            <a:ext cx="5651280" cy="11880"/>
          </a:xfrm>
          <a:prstGeom prst="rect">
            <a:avLst/>
          </a:prstGeom>
          <a:ln w="0">
            <a:noFill/>
          </a:ln>
        </p:spPr>
      </p:pic>
      <p:sp>
        <p:nvSpPr>
          <p:cNvPr id="893" name="Text 0"/>
          <p:cNvSpPr/>
          <p:nvPr/>
        </p:nvSpPr>
        <p:spPr>
          <a:xfrm>
            <a:off x="7058520" y="396360"/>
            <a:ext cx="4387680" cy="606600"/>
          </a:xfrm>
          <a:prstGeom prst="rect">
            <a:avLst/>
          </a:prstGeom>
          <a:noFill/>
          <a:ln w="0">
            <a:noFill/>
          </a:ln>
        </p:spPr>
        <p:style>
          <a:lnRef idx="0"/>
          <a:fillRef idx="0"/>
          <a:effectRef idx="0"/>
          <a:fontRef idx="minor"/>
        </p:style>
        <p:txBody>
          <a:bodyPr lIns="0" rIns="0" tIns="0" bIns="0" anchor="ctr">
            <a:noAutofit/>
          </a:bodyPr>
          <a:p>
            <a:pPr>
              <a:lnSpc>
                <a:spcPct val="90000"/>
              </a:lnSpc>
              <a:buNone/>
            </a:pPr>
            <a:r>
              <a:rPr b="0" lang="ru-RU" sz="2200" spc="-1" strike="noStrike">
                <a:solidFill>
                  <a:srgbClr val="ffffff"/>
                </a:solidFill>
                <a:latin typeface="Arial"/>
                <a:ea typeface="Arial"/>
              </a:rPr>
              <a:t>Сделали обзор </a:t>
            </a:r>
            <a:r>
              <a:rPr b="0" lang="en" sz="2200" spc="-1" strike="noStrike">
                <a:solidFill>
                  <a:srgbClr val="ffffff"/>
                </a:solidFill>
                <a:latin typeface="Arial"/>
                <a:ea typeface="Arial"/>
              </a:rPr>
              <a:t>Redis </a:t>
            </a:r>
            <a:r>
              <a:rPr b="0" lang="ru-RU" sz="2200" spc="-1" strike="noStrike">
                <a:solidFill>
                  <a:srgbClr val="ffffff"/>
                </a:solidFill>
                <a:latin typeface="Arial"/>
                <a:ea typeface="Arial"/>
              </a:rPr>
              <a:t>и типовых сценариев его использования</a:t>
            </a:r>
            <a:endParaRPr b="0" lang="ru-RU" sz="2200" spc="-1" strike="noStrike">
              <a:latin typeface="Arial"/>
            </a:endParaRPr>
          </a:p>
        </p:txBody>
      </p:sp>
      <p:pic>
        <p:nvPicPr>
          <p:cNvPr id="894" name="Image 14" descr=" "/>
          <p:cNvPicPr/>
          <p:nvPr/>
        </p:nvPicPr>
        <p:blipFill>
          <a:blip r:embed="rId5"/>
          <a:stretch/>
        </p:blipFill>
        <p:spPr>
          <a:xfrm>
            <a:off x="5951880" y="423000"/>
            <a:ext cx="117000" cy="558000"/>
          </a:xfrm>
          <a:prstGeom prst="rect">
            <a:avLst/>
          </a:prstGeom>
          <a:ln w="0">
            <a:noFill/>
          </a:ln>
        </p:spPr>
      </p:pic>
      <p:sp>
        <p:nvSpPr>
          <p:cNvPr id="895" name="Text 1"/>
          <p:cNvSpPr/>
          <p:nvPr/>
        </p:nvSpPr>
        <p:spPr>
          <a:xfrm>
            <a:off x="7052400" y="1627920"/>
            <a:ext cx="4394160" cy="606600"/>
          </a:xfrm>
          <a:prstGeom prst="rect">
            <a:avLst/>
          </a:prstGeom>
          <a:noFill/>
          <a:ln w="0">
            <a:noFill/>
          </a:ln>
        </p:spPr>
        <p:style>
          <a:lnRef idx="0"/>
          <a:fillRef idx="0"/>
          <a:effectRef idx="0"/>
          <a:fontRef idx="minor"/>
        </p:style>
        <p:txBody>
          <a:bodyPr lIns="0" rIns="0" tIns="0" bIns="0" anchor="ctr">
            <a:noAutofit/>
          </a:bodyPr>
          <a:p>
            <a:pPr>
              <a:lnSpc>
                <a:spcPct val="90000"/>
              </a:lnSpc>
              <a:buNone/>
            </a:pPr>
            <a:r>
              <a:rPr b="0" lang="ru-RU" sz="2200" spc="-1" strike="noStrike">
                <a:solidFill>
                  <a:srgbClr val="ffffff"/>
                </a:solidFill>
                <a:latin typeface="Arial"/>
                <a:ea typeface="Arial"/>
              </a:rPr>
              <a:t>Изучили архитектуру </a:t>
            </a:r>
            <a:r>
              <a:rPr b="0" lang="en" sz="2200" spc="-1" strike="noStrike">
                <a:solidFill>
                  <a:srgbClr val="ffffff"/>
                </a:solidFill>
                <a:latin typeface="Arial"/>
                <a:ea typeface="Arial"/>
              </a:rPr>
              <a:t>Redis </a:t>
            </a:r>
            <a:br>
              <a:rPr sz="2200"/>
            </a:br>
            <a:r>
              <a:rPr b="0" lang="ru-RU" sz="2200" spc="-1" strike="noStrike">
                <a:solidFill>
                  <a:srgbClr val="ffffff"/>
                </a:solidFill>
                <a:latin typeface="Arial"/>
                <a:ea typeface="Arial"/>
              </a:rPr>
              <a:t>и топологии развертывания</a:t>
            </a:r>
            <a:endParaRPr b="0" lang="ru-RU" sz="2200" spc="-1" strike="noStrike">
              <a:latin typeface="Arial"/>
            </a:endParaRPr>
          </a:p>
        </p:txBody>
      </p:sp>
      <p:pic>
        <p:nvPicPr>
          <p:cNvPr id="896" name="Image 15" descr=" "/>
          <p:cNvPicPr/>
          <p:nvPr/>
        </p:nvPicPr>
        <p:blipFill>
          <a:blip r:embed="rId6"/>
          <a:stretch/>
        </p:blipFill>
        <p:spPr>
          <a:xfrm>
            <a:off x="5958360" y="1654920"/>
            <a:ext cx="679680" cy="558000"/>
          </a:xfrm>
          <a:prstGeom prst="rect">
            <a:avLst/>
          </a:prstGeom>
          <a:ln w="0">
            <a:noFill/>
          </a:ln>
        </p:spPr>
      </p:pic>
      <p:sp>
        <p:nvSpPr>
          <p:cNvPr id="897" name="Text 2"/>
          <p:cNvSpPr/>
          <p:nvPr/>
        </p:nvSpPr>
        <p:spPr>
          <a:xfrm>
            <a:off x="7052400" y="2876400"/>
            <a:ext cx="4412880" cy="606600"/>
          </a:xfrm>
          <a:prstGeom prst="rect">
            <a:avLst/>
          </a:prstGeom>
          <a:noFill/>
          <a:ln w="0">
            <a:noFill/>
          </a:ln>
        </p:spPr>
        <p:style>
          <a:lnRef idx="0"/>
          <a:fillRef idx="0"/>
          <a:effectRef idx="0"/>
          <a:fontRef idx="minor"/>
        </p:style>
        <p:txBody>
          <a:bodyPr lIns="0" rIns="0" tIns="0" bIns="0" anchor="ctr">
            <a:noAutofit/>
          </a:bodyPr>
          <a:p>
            <a:pPr>
              <a:lnSpc>
                <a:spcPct val="90000"/>
              </a:lnSpc>
              <a:buNone/>
            </a:pPr>
            <a:r>
              <a:rPr b="0" lang="ru-RU" sz="2200" spc="-1" strike="noStrike">
                <a:solidFill>
                  <a:srgbClr val="ffffff"/>
                </a:solidFill>
                <a:latin typeface="Arial"/>
                <a:ea typeface="Arial"/>
              </a:rPr>
              <a:t>Обсудили </a:t>
            </a:r>
            <a:r>
              <a:rPr b="0" lang="en" sz="2200" spc="-1" strike="noStrike">
                <a:solidFill>
                  <a:srgbClr val="ffffff"/>
                </a:solidFill>
                <a:latin typeface="Arial"/>
                <a:ea typeface="Arial"/>
              </a:rPr>
              <a:t>Redis Stack</a:t>
            </a:r>
            <a:r>
              <a:rPr b="0" lang="ru-RU" sz="2200" spc="-1" strike="noStrike">
                <a:solidFill>
                  <a:srgbClr val="ffffff"/>
                </a:solidFill>
                <a:latin typeface="Arial"/>
                <a:ea typeface="Arial"/>
              </a:rPr>
              <a:t>,</a:t>
            </a:r>
            <a:r>
              <a:rPr b="0" lang="en" sz="2200" spc="-1" strike="noStrike">
                <a:solidFill>
                  <a:srgbClr val="ffffff"/>
                </a:solidFill>
                <a:latin typeface="Arial"/>
                <a:ea typeface="Arial"/>
              </a:rPr>
              <a:t> </a:t>
            </a:r>
            <a:r>
              <a:rPr b="0" lang="ru-RU" sz="2200" spc="-1" strike="noStrike">
                <a:solidFill>
                  <a:srgbClr val="ffffff"/>
                </a:solidFill>
                <a:latin typeface="Arial"/>
                <a:ea typeface="Arial"/>
              </a:rPr>
              <a:t>модули </a:t>
            </a:r>
            <a:br>
              <a:rPr sz="2200"/>
            </a:br>
            <a:r>
              <a:rPr b="0" lang="ru-RU" sz="2200" spc="-1" strike="noStrike">
                <a:solidFill>
                  <a:srgbClr val="ffffff"/>
                </a:solidFill>
                <a:latin typeface="Arial"/>
                <a:ea typeface="Arial"/>
              </a:rPr>
              <a:t>и способы их применения</a:t>
            </a:r>
            <a:endParaRPr b="0" lang="ru-RU" sz="2200" spc="-1" strike="noStrike">
              <a:latin typeface="Arial"/>
            </a:endParaRPr>
          </a:p>
        </p:txBody>
      </p:sp>
      <p:pic>
        <p:nvPicPr>
          <p:cNvPr id="898" name="Image 16" descr=" "/>
          <p:cNvPicPr/>
          <p:nvPr/>
        </p:nvPicPr>
        <p:blipFill>
          <a:blip r:embed="rId7"/>
          <a:stretch/>
        </p:blipFill>
        <p:spPr>
          <a:xfrm>
            <a:off x="5945760" y="2886480"/>
            <a:ext cx="713880" cy="602280"/>
          </a:xfrm>
          <a:prstGeom prst="rect">
            <a:avLst/>
          </a:prstGeom>
          <a:ln w="0">
            <a:noFill/>
          </a:ln>
        </p:spPr>
      </p:pic>
      <p:sp>
        <p:nvSpPr>
          <p:cNvPr id="899" name="Text 3"/>
          <p:cNvSpPr/>
          <p:nvPr/>
        </p:nvSpPr>
        <p:spPr>
          <a:xfrm>
            <a:off x="7039800" y="5358960"/>
            <a:ext cx="4469760" cy="606600"/>
          </a:xfrm>
          <a:prstGeom prst="rect">
            <a:avLst/>
          </a:prstGeom>
          <a:noFill/>
          <a:ln w="0">
            <a:noFill/>
          </a:ln>
        </p:spPr>
        <p:style>
          <a:lnRef idx="0"/>
          <a:fillRef idx="0"/>
          <a:effectRef idx="0"/>
          <a:fontRef idx="minor"/>
        </p:style>
        <p:txBody>
          <a:bodyPr lIns="0" rIns="0" tIns="0" bIns="0" anchor="ctr">
            <a:noAutofit/>
          </a:bodyPr>
          <a:p>
            <a:pPr>
              <a:lnSpc>
                <a:spcPct val="90000"/>
              </a:lnSpc>
              <a:buNone/>
            </a:pPr>
            <a:r>
              <a:rPr b="0" lang="ru-RU" sz="2200" spc="-1" strike="noStrike">
                <a:solidFill>
                  <a:srgbClr val="ffffff"/>
                </a:solidFill>
                <a:latin typeface="Arial"/>
                <a:ea typeface="Arial"/>
              </a:rPr>
              <a:t>Обсудили паттерны, анти-паттерны и нюансы работы</a:t>
            </a:r>
            <a:endParaRPr b="0" lang="ru-RU" sz="2200" spc="-1" strike="noStrike">
              <a:latin typeface="Arial"/>
            </a:endParaRPr>
          </a:p>
        </p:txBody>
      </p:sp>
      <p:pic>
        <p:nvPicPr>
          <p:cNvPr id="900" name="Image 17" descr=" "/>
          <p:cNvPicPr/>
          <p:nvPr/>
        </p:nvPicPr>
        <p:blipFill>
          <a:blip r:embed="rId8"/>
          <a:stretch/>
        </p:blipFill>
        <p:spPr>
          <a:xfrm>
            <a:off x="5951880" y="5394600"/>
            <a:ext cx="679680" cy="558000"/>
          </a:xfrm>
          <a:prstGeom prst="rect">
            <a:avLst/>
          </a:prstGeom>
          <a:ln w="0">
            <a:noFill/>
          </a:ln>
        </p:spPr>
      </p:pic>
      <p:sp>
        <p:nvSpPr>
          <p:cNvPr id="901" name="Text 4"/>
          <p:cNvSpPr/>
          <p:nvPr/>
        </p:nvSpPr>
        <p:spPr>
          <a:xfrm>
            <a:off x="7052400" y="4174560"/>
            <a:ext cx="4406760" cy="553320"/>
          </a:xfrm>
          <a:prstGeom prst="rect">
            <a:avLst/>
          </a:prstGeom>
          <a:noFill/>
          <a:ln w="0">
            <a:noFill/>
          </a:ln>
        </p:spPr>
        <p:style>
          <a:lnRef idx="0"/>
          <a:fillRef idx="0"/>
          <a:effectRef idx="0"/>
          <a:fontRef idx="minor"/>
        </p:style>
        <p:txBody>
          <a:bodyPr lIns="0" rIns="0" tIns="0" bIns="0" anchor="ctr">
            <a:noAutofit/>
          </a:bodyPr>
          <a:p>
            <a:pPr>
              <a:lnSpc>
                <a:spcPct val="90000"/>
              </a:lnSpc>
              <a:buNone/>
            </a:pPr>
            <a:r>
              <a:rPr b="0" lang="ru-RU" sz="2200" spc="-1" strike="noStrike">
                <a:solidFill>
                  <a:srgbClr val="ffffff"/>
                </a:solidFill>
                <a:latin typeface="Arial"/>
                <a:ea typeface="Arial"/>
              </a:rPr>
              <a:t>Не прошли мимо нюансов </a:t>
            </a:r>
            <a:br>
              <a:rPr sz="2200"/>
            </a:br>
            <a:r>
              <a:rPr b="0" lang="ru-RU" sz="2200" spc="-1" strike="noStrike">
                <a:solidFill>
                  <a:srgbClr val="ffffff"/>
                </a:solidFill>
                <a:latin typeface="Arial"/>
                <a:ea typeface="Arial"/>
              </a:rPr>
              <a:t>конфигурирования и граблей</a:t>
            </a:r>
            <a:endParaRPr b="0" lang="ru-RU" sz="2200" spc="-1" strike="noStrike">
              <a:latin typeface="Arial"/>
            </a:endParaRPr>
          </a:p>
        </p:txBody>
      </p:sp>
      <p:pic>
        <p:nvPicPr>
          <p:cNvPr id="902" name="Image 18" descr=" "/>
          <p:cNvPicPr/>
          <p:nvPr/>
        </p:nvPicPr>
        <p:blipFill>
          <a:blip r:embed="rId9"/>
          <a:stretch/>
        </p:blipFill>
        <p:spPr>
          <a:xfrm>
            <a:off x="5964840" y="4162680"/>
            <a:ext cx="667440" cy="558000"/>
          </a:xfrm>
          <a:prstGeom prst="rect">
            <a:avLst/>
          </a:prstGeom>
          <a:ln w="0">
            <a:noFill/>
          </a:ln>
        </p:spPr>
      </p:pic>
      <p:pic>
        <p:nvPicPr>
          <p:cNvPr id="903" name="Рисунок 25" descr=""/>
          <p:cNvPicPr/>
          <p:nvPr/>
        </p:nvPicPr>
        <p:blipFill>
          <a:blip r:embed="rId10"/>
          <a:stretch/>
        </p:blipFill>
        <p:spPr>
          <a:xfrm>
            <a:off x="576360" y="1175760"/>
            <a:ext cx="4659120" cy="46591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p:nvPr>
        </p:nvSpPr>
        <p:spPr>
          <a:xfrm>
            <a:off x="453240" y="4185720"/>
            <a:ext cx="4778640" cy="396000"/>
          </a:xfrm>
          <a:prstGeom prst="rect">
            <a:avLst/>
          </a:prstGeom>
          <a:noFill/>
          <a:ln w="0">
            <a:noFill/>
          </a:ln>
        </p:spPr>
        <p:txBody>
          <a:bodyPr lIns="0" rIns="90000" tIns="45000" bIns="45000" anchor="t">
            <a:noAutofit/>
          </a:bodyPr>
          <a:p>
            <a:pPr>
              <a:lnSpc>
                <a:spcPct val="80000"/>
              </a:lnSpc>
              <a:spcBef>
                <a:spcPts val="1001"/>
              </a:spcBef>
              <a:buNone/>
              <a:tabLst>
                <a:tab algn="l" pos="0"/>
              </a:tabLst>
            </a:pPr>
            <a:r>
              <a:rPr b="1" lang="ru-RU" sz="2800" spc="-1" strike="noStrike">
                <a:solidFill>
                  <a:srgbClr val="ffffff"/>
                </a:solidFill>
                <a:latin typeface="Arial"/>
              </a:rPr>
              <a:t>Алексей Сидоркин</a:t>
            </a:r>
            <a:endParaRPr b="0" lang="ru-RU" sz="2800" spc="-1" strike="noStrike">
              <a:latin typeface="Arial"/>
            </a:endParaRPr>
          </a:p>
        </p:txBody>
      </p:sp>
      <p:sp>
        <p:nvSpPr>
          <p:cNvPr id="905" name="PlaceHolder 2"/>
          <p:cNvSpPr>
            <a:spLocks noGrp="1"/>
          </p:cNvSpPr>
          <p:nvPr>
            <p:ph/>
          </p:nvPr>
        </p:nvSpPr>
        <p:spPr>
          <a:xfrm>
            <a:off x="459720" y="4601160"/>
            <a:ext cx="4794120" cy="396000"/>
          </a:xfrm>
          <a:prstGeom prst="rect">
            <a:avLst/>
          </a:prstGeom>
          <a:noFill/>
          <a:ln w="0">
            <a:noFill/>
          </a:ln>
        </p:spPr>
        <p:txBody>
          <a:bodyPr lIns="0" rIns="90000" tIns="45000" bIns="45000" anchor="t">
            <a:noAutofit/>
          </a:bodyPr>
          <a:p>
            <a:pPr>
              <a:lnSpc>
                <a:spcPct val="90000"/>
              </a:lnSpc>
              <a:spcBef>
                <a:spcPts val="1001"/>
              </a:spcBef>
              <a:buNone/>
              <a:tabLst>
                <a:tab algn="l" pos="0"/>
              </a:tabLst>
            </a:pPr>
            <a:r>
              <a:rPr b="0" lang="ru-RU" sz="1800" spc="-1" strike="noStrike">
                <a:solidFill>
                  <a:srgbClr val="ffffff"/>
                </a:solidFill>
                <a:latin typeface="Arial"/>
              </a:rPr>
              <a:t>архитектор</a:t>
            </a:r>
            <a:endParaRPr b="0" lang="ru-RU" sz="1800" spc="-1" strike="noStrike">
              <a:latin typeface="Arial"/>
            </a:endParaRPr>
          </a:p>
        </p:txBody>
      </p:sp>
      <p:sp>
        <p:nvSpPr>
          <p:cNvPr id="906" name="PlaceHolder 3"/>
          <p:cNvSpPr>
            <a:spLocks noGrp="1"/>
          </p:cNvSpPr>
          <p:nvPr>
            <p:ph/>
          </p:nvPr>
        </p:nvSpPr>
        <p:spPr>
          <a:xfrm>
            <a:off x="456120" y="5177880"/>
            <a:ext cx="4771800" cy="624960"/>
          </a:xfrm>
          <a:prstGeom prst="rect">
            <a:avLst/>
          </a:prstGeom>
          <a:noFill/>
          <a:ln w="0">
            <a:noFill/>
          </a:ln>
        </p:spPr>
        <p:txBody>
          <a:bodyPr lIns="0" rIns="90000" tIns="45000" bIns="45000" anchor="b">
            <a:noAutofit/>
          </a:bodyPr>
          <a:p>
            <a:pPr>
              <a:lnSpc>
                <a:spcPct val="100000"/>
              </a:lnSpc>
              <a:buNone/>
              <a:tabLst>
                <a:tab algn="l" pos="0"/>
              </a:tabLst>
            </a:pPr>
            <a:r>
              <a:rPr b="0" lang="ru-RU" sz="1600" spc="-1" strike="noStrike">
                <a:solidFill>
                  <a:srgbClr val="ffffff"/>
                </a:solidFill>
                <a:latin typeface="Arial"/>
              </a:rPr>
              <a:t>+7 920 817 19 21</a:t>
            </a:r>
            <a:endParaRPr b="0" lang="ru-RU" sz="1600" spc="-1" strike="noStrike">
              <a:latin typeface="Arial"/>
            </a:endParaRPr>
          </a:p>
          <a:p>
            <a:pPr>
              <a:lnSpc>
                <a:spcPct val="100000"/>
              </a:lnSpc>
              <a:buNone/>
              <a:tabLst>
                <a:tab algn="l" pos="0"/>
              </a:tabLst>
            </a:pPr>
            <a:r>
              <a:rPr b="0" lang="en" sz="1600" spc="-1" strike="noStrike" u="sng">
                <a:solidFill>
                  <a:srgbClr val="ffffff"/>
                </a:solidFill>
                <a:uFillTx/>
                <a:latin typeface="Arial"/>
              </a:rPr>
              <a:t>asidorkin@nota.tech</a:t>
            </a:r>
            <a:endParaRPr b="0" lang="ru-RU" sz="1600" spc="-1" strike="noStrike">
              <a:latin typeface="Arial"/>
            </a:endParaRPr>
          </a:p>
        </p:txBody>
      </p:sp>
      <p:pic>
        <p:nvPicPr>
          <p:cNvPr id="907" name="Рисунок 2" descr=""/>
          <p:cNvPicPr/>
          <p:nvPr/>
        </p:nvPicPr>
        <p:blipFill>
          <a:blip r:embed="rId1"/>
          <a:srcRect l="36" t="0" r="36" b="0"/>
          <a:stretch/>
        </p:blipFill>
        <p:spPr>
          <a:xfrm>
            <a:off x="2688840" y="1731960"/>
            <a:ext cx="2255040" cy="2256840"/>
          </a:xfrm>
          <a:prstGeom prst="rect">
            <a:avLst/>
          </a:prstGeom>
          <a:ln w="0">
            <a:noFill/>
          </a:ln>
        </p:spPr>
      </p:pic>
      <p:sp>
        <p:nvSpPr>
          <p:cNvPr id="908" name="Текст 25"/>
          <p:cNvSpPr/>
          <p:nvPr/>
        </p:nvSpPr>
        <p:spPr>
          <a:xfrm>
            <a:off x="6009120" y="1736640"/>
            <a:ext cx="1719720" cy="624960"/>
          </a:xfrm>
          <a:prstGeom prst="rect">
            <a:avLst/>
          </a:prstGeom>
          <a:noFill/>
          <a:ln w="0">
            <a:noFill/>
          </a:ln>
        </p:spPr>
        <p:style>
          <a:lnRef idx="0"/>
          <a:fillRef idx="0"/>
          <a:effectRef idx="0"/>
          <a:fontRef idx="minor"/>
        </p:style>
        <p:txBody>
          <a:bodyPr lIns="0" rIns="90000" tIns="45000" bIns="45000" anchor="t">
            <a:noAutofit/>
          </a:bodyPr>
          <a:p>
            <a:pPr>
              <a:lnSpc>
                <a:spcPct val="100000"/>
              </a:lnSpc>
              <a:spcBef>
                <a:spcPts val="1001"/>
              </a:spcBef>
              <a:buNone/>
              <a:tabLst>
                <a:tab algn="l" pos="0"/>
              </a:tabLst>
            </a:pPr>
            <a:r>
              <a:rPr b="0" lang="en-US" sz="1600" spc="-1" strike="noStrike">
                <a:solidFill>
                  <a:srgbClr val="ffffff"/>
                </a:solidFill>
                <a:latin typeface="Arial"/>
                <a:ea typeface="DejaVu Sans"/>
              </a:rPr>
              <a:t>GitHub</a:t>
            </a:r>
            <a:endParaRPr b="0" lang="ru-RU" sz="1600" spc="-1" strike="noStrike">
              <a:latin typeface="Arial"/>
            </a:endParaRPr>
          </a:p>
        </p:txBody>
      </p:sp>
      <p:pic>
        <p:nvPicPr>
          <p:cNvPr id="909" name="Рисунок 8" descr=""/>
          <p:cNvPicPr/>
          <p:nvPr/>
        </p:nvPicPr>
        <p:blipFill>
          <a:blip r:embed="rId2"/>
          <a:srcRect l="16" t="0" r="16" b="0"/>
          <a:stretch/>
        </p:blipFill>
        <p:spPr>
          <a:xfrm>
            <a:off x="5916600" y="2186280"/>
            <a:ext cx="1788480" cy="1788840"/>
          </a:xfrm>
          <a:prstGeom prst="rect">
            <a:avLst/>
          </a:prstGeom>
          <a:ln w="0">
            <a:noFill/>
          </a:ln>
        </p:spPr>
      </p:pic>
      <p:sp>
        <p:nvSpPr>
          <p:cNvPr id="910" name="Рисунок 16"/>
          <p:cNvSpPr/>
          <p:nvPr/>
        </p:nvSpPr>
        <p:spPr>
          <a:xfrm>
            <a:off x="431640" y="1792440"/>
            <a:ext cx="2117160" cy="2117160"/>
          </a:xfrm>
          <a:prstGeom prst="roundRect">
            <a:avLst>
              <a:gd name="adj" fmla="val 4520"/>
            </a:avLst>
          </a:prstGeom>
          <a:blipFill rotWithShape="0">
            <a:blip r:embed="rId3"/>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Заголовок 10"/>
          <p:cNvSpPr/>
          <p:nvPr/>
        </p:nvSpPr>
        <p:spPr>
          <a:xfrm>
            <a:off x="1370160" y="2173320"/>
            <a:ext cx="9451080" cy="2484000"/>
          </a:xfrm>
          <a:prstGeom prst="rect">
            <a:avLst/>
          </a:prstGeom>
          <a:noFill/>
          <a:ln w="0">
            <a:noFill/>
          </a:ln>
        </p:spPr>
        <p:style>
          <a:lnRef idx="0"/>
          <a:fillRef idx="0"/>
          <a:effectRef idx="0"/>
          <a:fontRef idx="minor"/>
        </p:style>
        <p:txBody>
          <a:bodyPr lIns="0" rIns="0" tIns="0" bIns="0" anchor="t">
            <a:spAutoFit/>
          </a:bodyPr>
          <a:p>
            <a:pPr algn="ctr">
              <a:lnSpc>
                <a:spcPct val="85000"/>
              </a:lnSpc>
              <a:buNone/>
            </a:pPr>
            <a:r>
              <a:rPr b="0" lang="en" sz="3200" spc="-1" strike="noStrike">
                <a:solidFill>
                  <a:srgbClr val="edf2f9"/>
                </a:solidFill>
                <a:latin typeface="Arial"/>
                <a:ea typeface="DejaVu Sans"/>
              </a:rPr>
              <a:t>Redis — </a:t>
            </a:r>
            <a:r>
              <a:rPr b="0" lang="ru-RU" sz="3200" spc="-1" strike="noStrike">
                <a:solidFill>
                  <a:srgbClr val="edf2f9"/>
                </a:solidFill>
                <a:latin typeface="Arial"/>
                <a:ea typeface="DejaVu Sans"/>
              </a:rPr>
              <a:t>высокоскоростная база данных, </a:t>
            </a:r>
            <a:br>
              <a:rPr sz="3200"/>
            </a:br>
            <a:r>
              <a:rPr b="0" lang="ru-RU" sz="3200" spc="-1" strike="noStrike">
                <a:solidFill>
                  <a:srgbClr val="edf2f9"/>
                </a:solidFill>
                <a:latin typeface="Arial"/>
                <a:ea typeface="DejaVu Sans"/>
              </a:rPr>
              <a:t>которая хранит данные в памяти, </a:t>
            </a:r>
            <a:br>
              <a:rPr sz="3200"/>
            </a:br>
            <a:r>
              <a:rPr b="0" lang="ru-RU" sz="3200" spc="-1" strike="noStrike">
                <a:solidFill>
                  <a:srgbClr val="edf2f9"/>
                </a:solidFill>
                <a:latin typeface="Arial"/>
                <a:ea typeface="DejaVu Sans"/>
              </a:rPr>
              <a:t>что обеспечивает невероятную скорость обработки запросов. Она идеально подходит </a:t>
            </a:r>
            <a:br>
              <a:rPr sz="3200"/>
            </a:br>
            <a:r>
              <a:rPr b="0" lang="ru-RU" sz="3200" spc="-1" strike="noStrike">
                <a:solidFill>
                  <a:srgbClr val="edf2f9"/>
                </a:solidFill>
                <a:latin typeface="Arial"/>
                <a:ea typeface="DejaVu Sans"/>
              </a:rPr>
              <a:t>для приложений, требующих высокой производительности и масштабируемости</a:t>
            </a:r>
            <a:endParaRPr b="0" lang="ru-RU" sz="3200" spc="-1" strike="noStrike">
              <a:latin typeface="Arial"/>
            </a:endParaRPr>
          </a:p>
        </p:txBody>
      </p:sp>
      <p:sp>
        <p:nvSpPr>
          <p:cNvPr id="412" name="Заголовок 16"/>
          <p:cNvSpPr/>
          <p:nvPr/>
        </p:nvSpPr>
        <p:spPr>
          <a:xfrm>
            <a:off x="1287720" y="423360"/>
            <a:ext cx="9615600" cy="54108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1" lang="ru-RU" sz="4400" spc="-1" strike="noStrike">
                <a:solidFill>
                  <a:srgbClr val="ffffff"/>
                </a:solidFill>
                <a:latin typeface="Arial"/>
                <a:ea typeface="DejaVu Sans"/>
              </a:rPr>
              <a:t>Типовые сценарии</a:t>
            </a:r>
            <a:endParaRPr b="0" lang="ru-RU" sz="4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Масштабируемость и надёжность</a:t>
            </a:r>
            <a:endParaRPr b="0" lang="ru-RU" sz="4400" spc="-1" strike="noStrike">
              <a:latin typeface="Arial"/>
            </a:endParaRPr>
          </a:p>
        </p:txBody>
      </p:sp>
      <p:sp>
        <p:nvSpPr>
          <p:cNvPr id="414" name="PlaceHolder 2"/>
          <p:cNvSpPr>
            <a:spLocks noGrp="1"/>
          </p:cNvSpPr>
          <p:nvPr>
            <p:ph/>
          </p:nvPr>
        </p:nvSpPr>
        <p:spPr>
          <a:xfrm>
            <a:off x="432720" y="1167840"/>
            <a:ext cx="9615600" cy="3886920"/>
          </a:xfrm>
          <a:prstGeom prst="rect">
            <a:avLst/>
          </a:prstGeom>
          <a:noFill/>
          <a:ln w="0">
            <a:noFill/>
          </a:ln>
        </p:spPr>
        <p:txBody>
          <a:bodyPr lIns="0" rIns="0" tIns="0" bIns="0" anchor="t">
            <a:noAutofit/>
          </a:bodyPr>
          <a:p>
            <a:pPr>
              <a:lnSpc>
                <a:spcPct val="100000"/>
              </a:lnSpc>
              <a:spcAft>
                <a:spcPts val="601"/>
              </a:spcAft>
              <a:buNone/>
              <a:tabLst>
                <a:tab algn="l" pos="0"/>
              </a:tabLst>
            </a:pPr>
            <a:r>
              <a:rPr b="0" lang="ru-RU" sz="1800" spc="-1" strike="noStrike">
                <a:solidFill>
                  <a:srgbClr val="00adeb"/>
                </a:solidFill>
                <a:latin typeface="Arial"/>
              </a:rPr>
              <a:t>Топологии развёртывания</a:t>
            </a:r>
            <a:endParaRPr b="0" lang="ru-RU" sz="1800" spc="-1" strike="noStrike">
              <a:latin typeface="Arial"/>
            </a:endParaRPr>
          </a:p>
        </p:txBody>
      </p:sp>
      <p:pic>
        <p:nvPicPr>
          <p:cNvPr id="415" name="Image 0" descr=" "/>
          <p:cNvPicPr/>
          <p:nvPr/>
        </p:nvPicPr>
        <p:blipFill>
          <a:blip r:embed="rId1"/>
          <a:stretch/>
        </p:blipFill>
        <p:spPr>
          <a:xfrm>
            <a:off x="4186800" y="2302200"/>
            <a:ext cx="15120" cy="2519280"/>
          </a:xfrm>
          <a:prstGeom prst="rect">
            <a:avLst/>
          </a:prstGeom>
          <a:ln w="0">
            <a:noFill/>
          </a:ln>
        </p:spPr>
      </p:pic>
      <p:pic>
        <p:nvPicPr>
          <p:cNvPr id="416" name="Image 1" descr=" "/>
          <p:cNvPicPr/>
          <p:nvPr/>
        </p:nvPicPr>
        <p:blipFill>
          <a:blip r:embed="rId2"/>
          <a:stretch/>
        </p:blipFill>
        <p:spPr>
          <a:xfrm>
            <a:off x="7996680" y="2302200"/>
            <a:ext cx="15120" cy="2519280"/>
          </a:xfrm>
          <a:prstGeom prst="rect">
            <a:avLst/>
          </a:prstGeom>
          <a:ln w="0">
            <a:noFill/>
          </a:ln>
        </p:spPr>
      </p:pic>
      <p:pic>
        <p:nvPicPr>
          <p:cNvPr id="417" name="Image 2" descr=" "/>
          <p:cNvPicPr/>
          <p:nvPr/>
        </p:nvPicPr>
        <p:blipFill>
          <a:blip r:embed="rId3"/>
          <a:stretch/>
        </p:blipFill>
        <p:spPr>
          <a:xfrm>
            <a:off x="2214000" y="2802600"/>
            <a:ext cx="126360" cy="602280"/>
          </a:xfrm>
          <a:prstGeom prst="rect">
            <a:avLst/>
          </a:prstGeom>
          <a:ln w="0">
            <a:noFill/>
          </a:ln>
        </p:spPr>
      </p:pic>
      <p:sp>
        <p:nvSpPr>
          <p:cNvPr id="418" name="Text 0"/>
          <p:cNvSpPr/>
          <p:nvPr/>
        </p:nvSpPr>
        <p:spPr>
          <a:xfrm>
            <a:off x="738720" y="3684960"/>
            <a:ext cx="3076920" cy="606600"/>
          </a:xfrm>
          <a:prstGeom prst="rect">
            <a:avLst/>
          </a:prstGeom>
          <a:noFill/>
          <a:ln w="0">
            <a:noFill/>
          </a:ln>
        </p:spPr>
        <p:style>
          <a:lnRef idx="0"/>
          <a:fillRef idx="0"/>
          <a:effectRef idx="0"/>
          <a:fontRef idx="minor"/>
        </p:style>
        <p:txBody>
          <a:bodyPr lIns="0" rIns="0" tIns="0" bIns="0" anchor="ctr">
            <a:noAutofit/>
          </a:bodyPr>
          <a:p>
            <a:pPr algn="ctr">
              <a:lnSpc>
                <a:spcPct val="100000"/>
              </a:lnSpc>
              <a:spcAft>
                <a:spcPts val="989"/>
              </a:spcAft>
              <a:buNone/>
            </a:pPr>
            <a:r>
              <a:rPr b="0" lang="ru-RU" sz="2400" spc="-1" strike="noStrike">
                <a:solidFill>
                  <a:srgbClr val="ffffff"/>
                </a:solidFill>
                <a:latin typeface="Arial"/>
                <a:ea typeface="Arial"/>
              </a:rPr>
              <a:t>Одиночный Узел</a:t>
            </a:r>
            <a:endParaRPr b="0" lang="ru-RU" sz="2400" spc="-1" strike="noStrike">
              <a:latin typeface="Arial"/>
            </a:endParaRPr>
          </a:p>
        </p:txBody>
      </p:sp>
      <p:pic>
        <p:nvPicPr>
          <p:cNvPr id="419" name="Image 3" descr=" "/>
          <p:cNvPicPr/>
          <p:nvPr/>
        </p:nvPicPr>
        <p:blipFill>
          <a:blip r:embed="rId4"/>
          <a:stretch/>
        </p:blipFill>
        <p:spPr>
          <a:xfrm>
            <a:off x="5729760" y="2802600"/>
            <a:ext cx="733680" cy="602280"/>
          </a:xfrm>
          <a:prstGeom prst="rect">
            <a:avLst/>
          </a:prstGeom>
          <a:ln w="0">
            <a:noFill/>
          </a:ln>
        </p:spPr>
      </p:pic>
      <p:sp>
        <p:nvSpPr>
          <p:cNvPr id="420" name="Text 1"/>
          <p:cNvSpPr/>
          <p:nvPr/>
        </p:nvSpPr>
        <p:spPr>
          <a:xfrm>
            <a:off x="4439160" y="3684960"/>
            <a:ext cx="3317040" cy="606600"/>
          </a:xfrm>
          <a:prstGeom prst="rect">
            <a:avLst/>
          </a:prstGeom>
          <a:noFill/>
          <a:ln w="0">
            <a:noFill/>
          </a:ln>
        </p:spPr>
        <p:style>
          <a:lnRef idx="0"/>
          <a:fillRef idx="0"/>
          <a:effectRef idx="0"/>
          <a:fontRef idx="minor"/>
        </p:style>
        <p:txBody>
          <a:bodyPr lIns="0" rIns="0" tIns="0" bIns="0" anchor="ctr">
            <a:noAutofit/>
          </a:bodyPr>
          <a:p>
            <a:pPr algn="ctr">
              <a:lnSpc>
                <a:spcPct val="100000"/>
              </a:lnSpc>
              <a:spcAft>
                <a:spcPts val="989"/>
              </a:spcAft>
              <a:buNone/>
            </a:pPr>
            <a:r>
              <a:rPr b="0" lang="en" sz="2400" spc="-1" strike="noStrike">
                <a:solidFill>
                  <a:srgbClr val="ffffff"/>
                </a:solidFill>
                <a:latin typeface="Arial"/>
                <a:ea typeface="Arial"/>
              </a:rPr>
              <a:t>Redis sentinel</a:t>
            </a:r>
            <a:endParaRPr b="0" lang="ru-RU" sz="2400" spc="-1" strike="noStrike">
              <a:latin typeface="Arial"/>
            </a:endParaRPr>
          </a:p>
        </p:txBody>
      </p:sp>
      <p:pic>
        <p:nvPicPr>
          <p:cNvPr id="421" name="Image 4" descr=" "/>
          <p:cNvPicPr/>
          <p:nvPr/>
        </p:nvPicPr>
        <p:blipFill>
          <a:blip r:embed="rId5"/>
          <a:stretch/>
        </p:blipFill>
        <p:spPr>
          <a:xfrm>
            <a:off x="9558720" y="2802600"/>
            <a:ext cx="713880" cy="602280"/>
          </a:xfrm>
          <a:prstGeom prst="rect">
            <a:avLst/>
          </a:prstGeom>
          <a:ln w="0">
            <a:noFill/>
          </a:ln>
        </p:spPr>
      </p:pic>
      <p:sp>
        <p:nvSpPr>
          <p:cNvPr id="422" name="Text 2"/>
          <p:cNvSpPr/>
          <p:nvPr/>
        </p:nvSpPr>
        <p:spPr>
          <a:xfrm>
            <a:off x="8375760" y="3684960"/>
            <a:ext cx="3076920" cy="606600"/>
          </a:xfrm>
          <a:prstGeom prst="rect">
            <a:avLst/>
          </a:prstGeom>
          <a:noFill/>
          <a:ln w="0">
            <a:noFill/>
          </a:ln>
        </p:spPr>
        <p:style>
          <a:lnRef idx="0"/>
          <a:fillRef idx="0"/>
          <a:effectRef idx="0"/>
          <a:fontRef idx="minor"/>
        </p:style>
        <p:txBody>
          <a:bodyPr lIns="0" rIns="0" tIns="0" bIns="0" anchor="ctr">
            <a:noAutofit/>
          </a:bodyPr>
          <a:p>
            <a:pPr algn="ctr">
              <a:lnSpc>
                <a:spcPct val="100000"/>
              </a:lnSpc>
              <a:spcAft>
                <a:spcPts val="989"/>
              </a:spcAft>
              <a:buNone/>
            </a:pPr>
            <a:r>
              <a:rPr b="0" lang="en" sz="2400" spc="-1" strike="noStrike">
                <a:solidFill>
                  <a:srgbClr val="ffffff"/>
                </a:solidFill>
                <a:latin typeface="Arial"/>
                <a:ea typeface="Arial"/>
              </a:rPr>
              <a:t>Redis cluster</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432720" y="423360"/>
            <a:ext cx="1046124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Масштабируемость и надёжность</a:t>
            </a:r>
            <a:endParaRPr b="0" lang="ru-RU" sz="4400" spc="-1" strike="noStrike">
              <a:latin typeface="Arial"/>
            </a:endParaRPr>
          </a:p>
        </p:txBody>
      </p:sp>
      <p:sp>
        <p:nvSpPr>
          <p:cNvPr id="424" name="Текст 1"/>
          <p:cNvSpPr/>
          <p:nvPr/>
        </p:nvSpPr>
        <p:spPr>
          <a:xfrm>
            <a:off x="432720" y="1167840"/>
            <a:ext cx="9615600" cy="274320"/>
          </a:xfrm>
          <a:prstGeom prst="rect">
            <a:avLst/>
          </a:prstGeom>
          <a:noFill/>
          <a:ln w="0">
            <a:noFill/>
          </a:ln>
        </p:spPr>
        <p:style>
          <a:lnRef idx="0"/>
          <a:fillRef idx="0"/>
          <a:effectRef idx="0"/>
          <a:fontRef idx="minor"/>
        </p:style>
        <p:txBody>
          <a:bodyPr lIns="0" rIns="0" tIns="0" bIns="0" anchor="t">
            <a:spAutoFit/>
          </a:bodyPr>
          <a:p>
            <a:pPr>
              <a:lnSpc>
                <a:spcPct val="100000"/>
              </a:lnSpc>
              <a:spcAft>
                <a:spcPts val="601"/>
              </a:spcAft>
              <a:buNone/>
              <a:tabLst>
                <a:tab algn="l" pos="0"/>
              </a:tabLst>
            </a:pPr>
            <a:r>
              <a:rPr b="0" lang="ru-RU" sz="1800" spc="-1" strike="noStrike">
                <a:solidFill>
                  <a:srgbClr val="ffffff"/>
                </a:solidFill>
                <a:latin typeface="Arial"/>
                <a:ea typeface="DejaVu Sans"/>
              </a:rPr>
              <a:t>Топологии развёртывания</a:t>
            </a:r>
            <a:endParaRPr b="0" lang="ru-RU" sz="1800" spc="-1" strike="noStrike">
              <a:latin typeface="Arial"/>
            </a:endParaRPr>
          </a:p>
        </p:txBody>
      </p:sp>
      <p:sp>
        <p:nvSpPr>
          <p:cNvPr id="425" name="Shape 0"/>
          <p:cNvSpPr/>
          <p:nvPr/>
        </p:nvSpPr>
        <p:spPr>
          <a:xfrm>
            <a:off x="3217320" y="1637280"/>
            <a:ext cx="5812920" cy="3859560"/>
          </a:xfrm>
          <a:prstGeom prst="roundRect">
            <a:avLst>
              <a:gd name="adj" fmla="val 1976"/>
            </a:avLst>
          </a:prstGeom>
          <a:solidFill>
            <a:schemeClr val="bg1"/>
          </a:solidFill>
          <a:ln w="0">
            <a:noFill/>
          </a:ln>
        </p:spPr>
        <p:style>
          <a:lnRef idx="0"/>
          <a:fillRef idx="0"/>
          <a:effectRef idx="0"/>
          <a:fontRef idx="minor"/>
        </p:style>
      </p:sp>
      <p:pic>
        <p:nvPicPr>
          <p:cNvPr id="426" name="Image 1" descr=" "/>
          <p:cNvPicPr/>
          <p:nvPr/>
        </p:nvPicPr>
        <p:blipFill>
          <a:blip r:embed="rId1"/>
          <a:stretch/>
        </p:blipFill>
        <p:spPr>
          <a:xfrm>
            <a:off x="2258640" y="1234080"/>
            <a:ext cx="7674120" cy="4748400"/>
          </a:xfrm>
          <a:prstGeom prst="rect">
            <a:avLst/>
          </a:prstGeom>
          <a:ln w="0">
            <a:noFill/>
          </a:ln>
        </p:spPr>
      </p:pic>
      <p:grpSp>
        <p:nvGrpSpPr>
          <p:cNvPr id="427" name="Группа 186"/>
          <p:cNvGrpSpPr/>
          <p:nvPr/>
        </p:nvGrpSpPr>
        <p:grpSpPr>
          <a:xfrm>
            <a:off x="4060440" y="1929240"/>
            <a:ext cx="4070160" cy="3290760"/>
            <a:chOff x="4060440" y="1929240"/>
            <a:chExt cx="4070160" cy="3290760"/>
          </a:xfrm>
        </p:grpSpPr>
        <p:pic>
          <p:nvPicPr>
            <p:cNvPr id="428" name="Рисунок 187" descr=""/>
            <p:cNvPicPr/>
            <p:nvPr/>
          </p:nvPicPr>
          <p:blipFill>
            <a:blip r:embed="rId2"/>
            <a:stretch/>
          </p:blipFill>
          <p:spPr>
            <a:xfrm>
              <a:off x="4060440" y="1929240"/>
              <a:ext cx="1564200" cy="1042560"/>
            </a:xfrm>
            <a:prstGeom prst="rect">
              <a:avLst/>
            </a:prstGeom>
            <a:ln w="0">
              <a:noFill/>
            </a:ln>
          </p:spPr>
        </p:pic>
        <p:sp>
          <p:nvSpPr>
            <p:cNvPr id="429" name="TextBox 188"/>
            <p:cNvSpPr/>
            <p:nvPr/>
          </p:nvSpPr>
          <p:spPr>
            <a:xfrm>
              <a:off x="4374360" y="2889360"/>
              <a:ext cx="815040" cy="1821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Arial"/>
                  <a:ea typeface="Arial"/>
                </a:rPr>
                <a:t>Redis Slave</a:t>
              </a:r>
              <a:endParaRPr b="0" lang="ru-RU" sz="1200" spc="-1" strike="noStrike">
                <a:latin typeface="Arial"/>
              </a:endParaRPr>
            </a:p>
          </p:txBody>
        </p:sp>
        <p:pic>
          <p:nvPicPr>
            <p:cNvPr id="430" name="Рисунок 189" descr=""/>
            <p:cNvPicPr/>
            <p:nvPr/>
          </p:nvPicPr>
          <p:blipFill>
            <a:blip r:embed="rId3"/>
            <a:stretch/>
          </p:blipFill>
          <p:spPr>
            <a:xfrm>
              <a:off x="6566400" y="1929240"/>
              <a:ext cx="1564200" cy="1042560"/>
            </a:xfrm>
            <a:prstGeom prst="rect">
              <a:avLst/>
            </a:prstGeom>
            <a:ln w="0">
              <a:noFill/>
            </a:ln>
          </p:spPr>
        </p:pic>
        <p:sp>
          <p:nvSpPr>
            <p:cNvPr id="431" name="TextBox 190"/>
            <p:cNvSpPr/>
            <p:nvPr/>
          </p:nvSpPr>
          <p:spPr>
            <a:xfrm>
              <a:off x="6837840" y="2889360"/>
              <a:ext cx="898920" cy="1821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Arial"/>
                  <a:ea typeface="Arial"/>
                </a:rPr>
                <a:t>Redis Master</a:t>
              </a:r>
              <a:endParaRPr b="0" lang="ru-RU" sz="1200" spc="-1" strike="noStrike">
                <a:latin typeface="Arial"/>
              </a:endParaRPr>
            </a:p>
          </p:txBody>
        </p:sp>
        <p:pic>
          <p:nvPicPr>
            <p:cNvPr id="432" name="Рисунок 191" descr=""/>
            <p:cNvPicPr/>
            <p:nvPr/>
          </p:nvPicPr>
          <p:blipFill>
            <a:blip r:embed="rId4"/>
            <a:srcRect l="6" t="0" r="6" b="0"/>
            <a:stretch/>
          </p:blipFill>
          <p:spPr>
            <a:xfrm>
              <a:off x="4060440" y="3335040"/>
              <a:ext cx="1564200" cy="1042560"/>
            </a:xfrm>
            <a:prstGeom prst="rect">
              <a:avLst/>
            </a:prstGeom>
            <a:ln w="0">
              <a:noFill/>
            </a:ln>
          </p:spPr>
        </p:pic>
        <p:sp>
          <p:nvSpPr>
            <p:cNvPr id="433" name="TextBox 192"/>
            <p:cNvSpPr/>
            <p:nvPr/>
          </p:nvSpPr>
          <p:spPr>
            <a:xfrm>
              <a:off x="4529880" y="4295160"/>
              <a:ext cx="552960" cy="1821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Arial"/>
                  <a:ea typeface="Arial"/>
                </a:rPr>
                <a:t>Sentinel</a:t>
              </a:r>
              <a:endParaRPr b="0" lang="ru-RU" sz="1200" spc="-1" strike="noStrike">
                <a:latin typeface="Arial"/>
              </a:endParaRPr>
            </a:p>
          </p:txBody>
        </p:sp>
        <p:pic>
          <p:nvPicPr>
            <p:cNvPr id="434" name="Рисунок 193" descr=""/>
            <p:cNvPicPr/>
            <p:nvPr/>
          </p:nvPicPr>
          <p:blipFill>
            <a:blip r:embed="rId5"/>
            <a:srcRect l="6" t="0" r="6" b="0"/>
            <a:stretch/>
          </p:blipFill>
          <p:spPr>
            <a:xfrm>
              <a:off x="6566400" y="3335040"/>
              <a:ext cx="1564200" cy="1042560"/>
            </a:xfrm>
            <a:prstGeom prst="rect">
              <a:avLst/>
            </a:prstGeom>
            <a:ln w="0">
              <a:noFill/>
            </a:ln>
          </p:spPr>
        </p:pic>
        <p:sp>
          <p:nvSpPr>
            <p:cNvPr id="435" name="TextBox 194"/>
            <p:cNvSpPr/>
            <p:nvPr/>
          </p:nvSpPr>
          <p:spPr>
            <a:xfrm>
              <a:off x="7027200" y="4295160"/>
              <a:ext cx="552960" cy="1821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Arial"/>
                  <a:ea typeface="Arial"/>
                </a:rPr>
                <a:t>Sentinel</a:t>
              </a:r>
              <a:endParaRPr b="0" lang="ru-RU" sz="1200" spc="-1" strike="noStrike">
                <a:latin typeface="Arial"/>
              </a:endParaRPr>
            </a:p>
          </p:txBody>
        </p:sp>
        <p:pic>
          <p:nvPicPr>
            <p:cNvPr id="436" name="Рисунок 195" descr=""/>
            <p:cNvPicPr/>
            <p:nvPr/>
          </p:nvPicPr>
          <p:blipFill>
            <a:blip r:embed="rId6"/>
            <a:srcRect l="6" t="0" r="6" b="0"/>
            <a:stretch/>
          </p:blipFill>
          <p:spPr>
            <a:xfrm>
              <a:off x="5345280" y="3335040"/>
              <a:ext cx="1564200" cy="1042560"/>
            </a:xfrm>
            <a:prstGeom prst="rect">
              <a:avLst/>
            </a:prstGeom>
            <a:ln w="0">
              <a:noFill/>
            </a:ln>
          </p:spPr>
        </p:pic>
        <p:sp>
          <p:nvSpPr>
            <p:cNvPr id="437" name="TextBox 196"/>
            <p:cNvSpPr/>
            <p:nvPr/>
          </p:nvSpPr>
          <p:spPr>
            <a:xfrm>
              <a:off x="5806440" y="4295160"/>
              <a:ext cx="552960" cy="1821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Arial"/>
                  <a:ea typeface="Arial"/>
                </a:rPr>
                <a:t>Sentinel</a:t>
              </a:r>
              <a:endParaRPr b="0" lang="ru-RU" sz="1200" spc="-1" strike="noStrike">
                <a:latin typeface="Arial"/>
              </a:endParaRPr>
            </a:p>
          </p:txBody>
        </p:sp>
        <p:sp>
          <p:nvSpPr>
            <p:cNvPr id="438" name="Прямая со стрелкой 197"/>
            <p:cNvSpPr/>
            <p:nvPr/>
          </p:nvSpPr>
          <p:spPr>
            <a:xfrm>
              <a:off x="5311440" y="2450880"/>
              <a:ext cx="1612800" cy="360"/>
            </a:xfrm>
            <a:custGeom>
              <a:avLst/>
              <a:gdLst/>
              <a:ahLst/>
              <a:rect l="l" t="t" r="r" b="b"/>
              <a:pathLst>
                <a:path w="21600" h="21600">
                  <a:moveTo>
                    <a:pt x="0" y="0"/>
                  </a:moveTo>
                  <a:lnTo>
                    <a:pt x="21600" y="21600"/>
                  </a:lnTo>
                </a:path>
              </a:pathLst>
            </a:custGeom>
            <a:noFill/>
            <a:ln w="15875">
              <a:solidFill>
                <a:srgbClr val="0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39" name="Прямая со стрелкой 198"/>
            <p:cNvSpPr/>
            <p:nvPr/>
          </p:nvSpPr>
          <p:spPr>
            <a:xfrm flipV="1">
              <a:off x="4872960" y="3026160"/>
              <a:ext cx="1907640" cy="430920"/>
            </a:xfrm>
            <a:custGeom>
              <a:avLst/>
              <a:gdLst/>
              <a:ahLst/>
              <a:rect l="l" t="t" r="r" b="b"/>
              <a:pathLst>
                <a:path w="21600" h="21600">
                  <a:moveTo>
                    <a:pt x="0" y="0"/>
                  </a:moveTo>
                  <a:lnTo>
                    <a:pt x="21600" y="21600"/>
                  </a:lnTo>
                </a:path>
              </a:pathLst>
            </a:custGeom>
            <a:noFill/>
            <a:ln w="15875">
              <a:solidFill>
                <a:srgbClr val="0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40" name="Прямая со стрелкой 199"/>
            <p:cNvSpPr/>
            <p:nvPr/>
          </p:nvSpPr>
          <p:spPr>
            <a:xfrm flipV="1">
              <a:off x="6149880" y="3128400"/>
              <a:ext cx="939600" cy="334800"/>
            </a:xfrm>
            <a:custGeom>
              <a:avLst/>
              <a:gdLst/>
              <a:ahLst/>
              <a:rect l="l" t="t" r="r" b="b"/>
              <a:pathLst>
                <a:path w="21600" h="21600">
                  <a:moveTo>
                    <a:pt x="0" y="0"/>
                  </a:moveTo>
                  <a:lnTo>
                    <a:pt x="21600" y="21600"/>
                  </a:lnTo>
                </a:path>
              </a:pathLst>
            </a:custGeom>
            <a:noFill/>
            <a:ln w="15875">
              <a:solidFill>
                <a:srgbClr val="0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41" name="Прямая со стрелкой 200"/>
            <p:cNvSpPr/>
            <p:nvPr/>
          </p:nvSpPr>
          <p:spPr>
            <a:xfrm flipV="1">
              <a:off x="7383960" y="3128400"/>
              <a:ext cx="360" cy="328680"/>
            </a:xfrm>
            <a:custGeom>
              <a:avLst/>
              <a:gdLst/>
              <a:ahLst/>
              <a:rect l="l" t="t" r="r" b="b"/>
              <a:pathLst>
                <a:path w="21600" h="21600">
                  <a:moveTo>
                    <a:pt x="0" y="0"/>
                  </a:moveTo>
                  <a:lnTo>
                    <a:pt x="21600" y="21600"/>
                  </a:lnTo>
                </a:path>
              </a:pathLst>
            </a:custGeom>
            <a:noFill/>
            <a:ln w="15875">
              <a:solidFill>
                <a:srgbClr val="000000"/>
              </a:solidFill>
              <a:headEnd len="med" type="triangle" w="med"/>
              <a:tailEnd len="med" type="triangle" w="med"/>
            </a:ln>
          </p:spPr>
          <p:style>
            <a:lnRef idx="1">
              <a:schemeClr val="accent1"/>
            </a:lnRef>
            <a:fillRef idx="0">
              <a:schemeClr val="accent1"/>
            </a:fillRef>
            <a:effectRef idx="0">
              <a:schemeClr val="accent1"/>
            </a:effectRef>
            <a:fontRef idx="minor"/>
          </p:style>
        </p:sp>
        <p:pic>
          <p:nvPicPr>
            <p:cNvPr id="442" name="Рисунок 201" descr=""/>
            <p:cNvPicPr/>
            <p:nvPr/>
          </p:nvPicPr>
          <p:blipFill>
            <a:blip r:embed="rId7"/>
            <a:stretch/>
          </p:blipFill>
          <p:spPr>
            <a:xfrm>
              <a:off x="5116320" y="4750560"/>
              <a:ext cx="2066400" cy="469440"/>
            </a:xfrm>
            <a:prstGeom prst="rect">
              <a:avLst/>
            </a:prstGeom>
            <a:ln w="0">
              <a:noFill/>
            </a:ln>
          </p:spPr>
        </p:pic>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Масштабируемость и надёжность</a:t>
            </a:r>
            <a:endParaRPr b="0" lang="ru-RU" sz="4400" spc="-1" strike="noStrike">
              <a:latin typeface="Arial"/>
            </a:endParaRPr>
          </a:p>
        </p:txBody>
      </p:sp>
      <p:sp>
        <p:nvSpPr>
          <p:cNvPr id="444"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ru-RU" sz="1800" spc="-1" strike="noStrike">
                <a:solidFill>
                  <a:srgbClr val="00adeb"/>
                </a:solidFill>
                <a:latin typeface="Arial"/>
              </a:rPr>
              <a:t>Топологии развёртывания</a:t>
            </a:r>
            <a:endParaRPr b="0" lang="ru-RU" sz="1800" spc="-1" strike="noStrike">
              <a:latin typeface="Arial"/>
            </a:endParaRPr>
          </a:p>
        </p:txBody>
      </p:sp>
      <p:sp>
        <p:nvSpPr>
          <p:cNvPr id="445"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sp>
        <p:nvSpPr>
          <p:cNvPr id="446" name="Текст 1"/>
          <p:cNvSpPr/>
          <p:nvPr/>
        </p:nvSpPr>
        <p:spPr>
          <a:xfrm>
            <a:off x="584640" y="1856160"/>
            <a:ext cx="1365120" cy="243360"/>
          </a:xfrm>
          <a:prstGeom prst="rect">
            <a:avLst/>
          </a:prstGeom>
          <a:noFill/>
          <a:ln w="0">
            <a:noFill/>
          </a:ln>
        </p:spPr>
        <p:style>
          <a:lnRef idx="0"/>
          <a:fillRef idx="0"/>
          <a:effectRef idx="0"/>
          <a:fontRef idx="minor"/>
        </p:style>
        <p:txBody>
          <a:bodyPr lIns="0" rIns="0" tIns="0" bIns="0" anchor="t">
            <a:spAutoFit/>
          </a:bodyPr>
          <a:p>
            <a:pPr>
              <a:lnSpc>
                <a:spcPct val="100000"/>
              </a:lnSpc>
              <a:spcAft>
                <a:spcPts val="601"/>
              </a:spcAft>
              <a:buNone/>
              <a:tabLst>
                <a:tab algn="l" pos="0"/>
              </a:tabLst>
            </a:pPr>
            <a:r>
              <a:rPr b="0" lang="en" sz="1600" spc="-1" strike="noStrike">
                <a:solidFill>
                  <a:srgbClr val="ffffff"/>
                </a:solidFill>
                <a:latin typeface="Arial"/>
                <a:ea typeface="DejaVu Sans"/>
              </a:rPr>
              <a:t>Redis </a:t>
            </a:r>
            <a:r>
              <a:rPr b="0" lang="en-US" sz="1600" spc="-1" strike="noStrike">
                <a:solidFill>
                  <a:srgbClr val="ffffff"/>
                </a:solidFill>
                <a:latin typeface="Arial"/>
                <a:ea typeface="DejaVu Sans"/>
              </a:rPr>
              <a:t>Cluster</a:t>
            </a:r>
            <a:endParaRPr b="0" lang="ru-RU" sz="1600" spc="-1" strike="noStrike">
              <a:latin typeface="Arial"/>
            </a:endParaRPr>
          </a:p>
        </p:txBody>
      </p:sp>
      <p:grpSp>
        <p:nvGrpSpPr>
          <p:cNvPr id="447" name="Группа 162"/>
          <p:cNvGrpSpPr/>
          <p:nvPr/>
        </p:nvGrpSpPr>
        <p:grpSpPr>
          <a:xfrm>
            <a:off x="1124280" y="2062800"/>
            <a:ext cx="9942840" cy="3430440"/>
            <a:chOff x="1124280" y="2062800"/>
            <a:chExt cx="9942840" cy="3430440"/>
          </a:xfrm>
        </p:grpSpPr>
        <p:sp>
          <p:nvSpPr>
            <p:cNvPr id="448" name="Скругленный прямоугольник 9"/>
            <p:cNvSpPr/>
            <p:nvPr/>
          </p:nvSpPr>
          <p:spPr>
            <a:xfrm>
              <a:off x="1124280" y="2358000"/>
              <a:ext cx="1899000" cy="2758680"/>
            </a:xfrm>
            <a:prstGeom prst="roundRect">
              <a:avLst>
                <a:gd name="adj" fmla="val 5166"/>
              </a:avLst>
            </a:prstGeom>
            <a:solidFill>
              <a:schemeClr val="bg2">
                <a:alpha val="43000"/>
              </a:schemeClr>
            </a:solidFill>
            <a:ln>
              <a:solidFill>
                <a:srgbClr val="00adeb"/>
              </a:solidFill>
            </a:ln>
          </p:spPr>
          <p:style>
            <a:lnRef idx="2">
              <a:schemeClr val="accent1">
                <a:shade val="15000"/>
              </a:schemeClr>
            </a:lnRef>
            <a:fillRef idx="1">
              <a:schemeClr val="accent1"/>
            </a:fillRef>
            <a:effectRef idx="0">
              <a:schemeClr val="accent1"/>
            </a:effectRef>
            <a:fontRef idx="minor"/>
          </p:style>
          <p:txBody>
            <a:bodyPr lIns="90000" rIns="90000" tIns="1656000" bIns="0" anchor="ctr">
              <a:noAutofit/>
            </a:bodyPr>
            <a:p>
              <a:pPr algn="ctr">
                <a:lnSpc>
                  <a:spcPct val="100000"/>
                </a:lnSpc>
                <a:buNone/>
              </a:pPr>
              <a:r>
                <a:rPr b="0" lang="ru-RU" sz="1600" spc="-1" strike="noStrike">
                  <a:solidFill>
                    <a:srgbClr val="00adeb"/>
                  </a:solidFill>
                  <a:latin typeface="Arial"/>
                  <a:ea typeface="Arial"/>
                </a:rPr>
                <a:t>Клиенты</a:t>
              </a:r>
              <a:endParaRPr b="0" lang="ru-RU" sz="1600" spc="-1" strike="noStrike">
                <a:latin typeface="Arial"/>
              </a:endParaRPr>
            </a:p>
          </p:txBody>
        </p:sp>
        <p:pic>
          <p:nvPicPr>
            <p:cNvPr id="449" name="Рисунок 10" descr=""/>
            <p:cNvPicPr/>
            <p:nvPr/>
          </p:nvPicPr>
          <p:blipFill>
            <a:blip r:embed="rId1"/>
            <a:stretch/>
          </p:blipFill>
          <p:spPr>
            <a:xfrm>
              <a:off x="1548000" y="2896200"/>
              <a:ext cx="1051560" cy="1051560"/>
            </a:xfrm>
            <a:prstGeom prst="rect">
              <a:avLst/>
            </a:prstGeom>
            <a:ln w="0">
              <a:noFill/>
            </a:ln>
          </p:spPr>
        </p:pic>
        <p:sp>
          <p:nvSpPr>
            <p:cNvPr id="450" name="Скругленный прямоугольник 11"/>
            <p:cNvSpPr/>
            <p:nvPr/>
          </p:nvSpPr>
          <p:spPr>
            <a:xfrm>
              <a:off x="9168120" y="2358000"/>
              <a:ext cx="1899000" cy="2758680"/>
            </a:xfrm>
            <a:prstGeom prst="roundRect">
              <a:avLst>
                <a:gd name="adj" fmla="val 5166"/>
              </a:avLst>
            </a:prstGeom>
            <a:solidFill>
              <a:schemeClr val="bg2">
                <a:alpha val="43000"/>
              </a:schemeClr>
            </a:solidFill>
            <a:ln>
              <a:solidFill>
                <a:srgbClr val="00adeb"/>
              </a:solidFill>
            </a:ln>
          </p:spPr>
          <p:style>
            <a:lnRef idx="2">
              <a:schemeClr val="accent1">
                <a:shade val="15000"/>
              </a:schemeClr>
            </a:lnRef>
            <a:fillRef idx="1">
              <a:schemeClr val="accent1"/>
            </a:fillRef>
            <a:effectRef idx="0">
              <a:schemeClr val="accent1"/>
            </a:effectRef>
            <a:fontRef idx="minor"/>
          </p:style>
          <p:txBody>
            <a:bodyPr lIns="90000" rIns="90000" tIns="1656000" bIns="0" anchor="ctr">
              <a:noAutofit/>
            </a:bodyPr>
            <a:p>
              <a:pPr algn="ctr">
                <a:lnSpc>
                  <a:spcPct val="100000"/>
                </a:lnSpc>
                <a:buNone/>
              </a:pPr>
              <a:r>
                <a:rPr b="0" lang="ru-RU" sz="1600" spc="-1" strike="noStrike">
                  <a:solidFill>
                    <a:srgbClr val="00adeb"/>
                  </a:solidFill>
                  <a:latin typeface="Arial"/>
                  <a:ea typeface="Arial"/>
                </a:rPr>
                <a:t>Клиенты</a:t>
              </a:r>
              <a:endParaRPr b="0" lang="ru-RU" sz="1600" spc="-1" strike="noStrike">
                <a:latin typeface="Arial"/>
              </a:endParaRPr>
            </a:p>
          </p:txBody>
        </p:sp>
        <p:pic>
          <p:nvPicPr>
            <p:cNvPr id="451" name="Рисунок 12" descr=""/>
            <p:cNvPicPr/>
            <p:nvPr/>
          </p:nvPicPr>
          <p:blipFill>
            <a:blip r:embed="rId2"/>
            <a:stretch/>
          </p:blipFill>
          <p:spPr>
            <a:xfrm>
              <a:off x="9591480" y="2896200"/>
              <a:ext cx="1051560" cy="1051560"/>
            </a:xfrm>
            <a:prstGeom prst="rect">
              <a:avLst/>
            </a:prstGeom>
            <a:ln w="0">
              <a:noFill/>
            </a:ln>
          </p:spPr>
        </p:pic>
        <p:grpSp>
          <p:nvGrpSpPr>
            <p:cNvPr id="452" name="Группа 18"/>
            <p:cNvGrpSpPr/>
            <p:nvPr/>
          </p:nvGrpSpPr>
          <p:grpSpPr>
            <a:xfrm>
              <a:off x="4166640" y="3383280"/>
              <a:ext cx="987840" cy="711000"/>
              <a:chOff x="4166640" y="3383280"/>
              <a:chExt cx="987840" cy="711000"/>
            </a:xfrm>
          </p:grpSpPr>
          <p:sp>
            <p:nvSpPr>
              <p:cNvPr id="453" name="Ромб 19"/>
              <p:cNvSpPr/>
              <p:nvPr/>
            </p:nvSpPr>
            <p:spPr>
              <a:xfrm>
                <a:off x="4166640" y="3641400"/>
                <a:ext cx="987840" cy="452880"/>
              </a:xfrm>
              <a:prstGeom prst="diamond">
                <a:avLst/>
              </a:prstGeom>
              <a:solidFill>
                <a:schemeClr val="accent1">
                  <a:lumMod val="7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54" name="Ромб 20"/>
              <p:cNvSpPr/>
              <p:nvPr/>
            </p:nvSpPr>
            <p:spPr>
              <a:xfrm>
                <a:off x="4166640" y="3504600"/>
                <a:ext cx="987840" cy="452880"/>
              </a:xfrm>
              <a:prstGeom prst="diamond">
                <a:avLst/>
              </a:prstGeom>
              <a:solidFill>
                <a:schemeClr val="accent1">
                  <a:lumMod val="7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55" name="Ромб 21"/>
              <p:cNvSpPr/>
              <p:nvPr/>
            </p:nvSpPr>
            <p:spPr>
              <a:xfrm>
                <a:off x="4166640" y="3383280"/>
                <a:ext cx="987840" cy="452880"/>
              </a:xfrm>
              <a:prstGeom prst="diamond">
                <a:avLst/>
              </a:prstGeom>
              <a:solidFill>
                <a:schemeClr val="accent1">
                  <a:lumMod val="7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grpSp>
        <p:grpSp>
          <p:nvGrpSpPr>
            <p:cNvPr id="456" name="Группа 22"/>
            <p:cNvGrpSpPr/>
            <p:nvPr/>
          </p:nvGrpSpPr>
          <p:grpSpPr>
            <a:xfrm>
              <a:off x="4166640" y="4405680"/>
              <a:ext cx="987840" cy="711000"/>
              <a:chOff x="4166640" y="4405680"/>
              <a:chExt cx="987840" cy="711000"/>
            </a:xfrm>
          </p:grpSpPr>
          <p:sp>
            <p:nvSpPr>
              <p:cNvPr id="457" name="Ромб 23"/>
              <p:cNvSpPr/>
              <p:nvPr/>
            </p:nvSpPr>
            <p:spPr>
              <a:xfrm>
                <a:off x="4166640" y="4663800"/>
                <a:ext cx="987840" cy="452880"/>
              </a:xfrm>
              <a:prstGeom prst="diamond">
                <a:avLst/>
              </a:prstGeom>
              <a:solidFill>
                <a:schemeClr val="accent1">
                  <a:lumMod val="7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58" name="Ромб 24"/>
              <p:cNvSpPr/>
              <p:nvPr/>
            </p:nvSpPr>
            <p:spPr>
              <a:xfrm>
                <a:off x="4166640" y="4527000"/>
                <a:ext cx="987840" cy="452880"/>
              </a:xfrm>
              <a:prstGeom prst="diamond">
                <a:avLst/>
              </a:prstGeom>
              <a:solidFill>
                <a:schemeClr val="accent1">
                  <a:lumMod val="7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59" name="Ромб 25"/>
              <p:cNvSpPr/>
              <p:nvPr/>
            </p:nvSpPr>
            <p:spPr>
              <a:xfrm>
                <a:off x="4166640" y="4405680"/>
                <a:ext cx="987840" cy="452880"/>
              </a:xfrm>
              <a:prstGeom prst="diamond">
                <a:avLst/>
              </a:prstGeom>
              <a:solidFill>
                <a:schemeClr val="accent1">
                  <a:lumMod val="7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grpSp>
        <p:grpSp>
          <p:nvGrpSpPr>
            <p:cNvPr id="460" name="Группа 30"/>
            <p:cNvGrpSpPr/>
            <p:nvPr/>
          </p:nvGrpSpPr>
          <p:grpSpPr>
            <a:xfrm>
              <a:off x="6919920" y="3383280"/>
              <a:ext cx="987840" cy="711000"/>
              <a:chOff x="6919920" y="3383280"/>
              <a:chExt cx="987840" cy="711000"/>
            </a:xfrm>
          </p:grpSpPr>
          <p:sp>
            <p:nvSpPr>
              <p:cNvPr id="461" name="Ромб 31"/>
              <p:cNvSpPr/>
              <p:nvPr/>
            </p:nvSpPr>
            <p:spPr>
              <a:xfrm>
                <a:off x="6919920" y="3641400"/>
                <a:ext cx="987840" cy="452880"/>
              </a:xfrm>
              <a:prstGeom prst="diamond">
                <a:avLst/>
              </a:prstGeom>
              <a:solidFill>
                <a:schemeClr val="bg1">
                  <a:lumMod val="8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62" name="Ромб 32"/>
              <p:cNvSpPr/>
              <p:nvPr/>
            </p:nvSpPr>
            <p:spPr>
              <a:xfrm>
                <a:off x="6919920" y="3504600"/>
                <a:ext cx="987840" cy="452880"/>
              </a:xfrm>
              <a:prstGeom prst="diamond">
                <a:avLst/>
              </a:prstGeom>
              <a:solidFill>
                <a:schemeClr val="bg1">
                  <a:lumMod val="8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63" name="Ромб 33"/>
              <p:cNvSpPr/>
              <p:nvPr/>
            </p:nvSpPr>
            <p:spPr>
              <a:xfrm>
                <a:off x="6919920" y="3383280"/>
                <a:ext cx="987840" cy="452880"/>
              </a:xfrm>
              <a:prstGeom prst="diamond">
                <a:avLst/>
              </a:prstGeom>
              <a:solidFill>
                <a:schemeClr val="bg1">
                  <a:lumMod val="8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grpSp>
        <p:grpSp>
          <p:nvGrpSpPr>
            <p:cNvPr id="464" name="Группа 34"/>
            <p:cNvGrpSpPr/>
            <p:nvPr/>
          </p:nvGrpSpPr>
          <p:grpSpPr>
            <a:xfrm>
              <a:off x="6919920" y="4405680"/>
              <a:ext cx="987840" cy="711000"/>
              <a:chOff x="6919920" y="4405680"/>
              <a:chExt cx="987840" cy="711000"/>
            </a:xfrm>
          </p:grpSpPr>
          <p:sp>
            <p:nvSpPr>
              <p:cNvPr id="465" name="Ромб 35"/>
              <p:cNvSpPr/>
              <p:nvPr/>
            </p:nvSpPr>
            <p:spPr>
              <a:xfrm>
                <a:off x="6919920" y="4663800"/>
                <a:ext cx="987840" cy="452880"/>
              </a:xfrm>
              <a:prstGeom prst="diamond">
                <a:avLst/>
              </a:prstGeom>
              <a:solidFill>
                <a:schemeClr val="bg1">
                  <a:lumMod val="8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66" name="Ромб 36"/>
              <p:cNvSpPr/>
              <p:nvPr/>
            </p:nvSpPr>
            <p:spPr>
              <a:xfrm>
                <a:off x="6919920" y="4527000"/>
                <a:ext cx="987840" cy="452880"/>
              </a:xfrm>
              <a:prstGeom prst="diamond">
                <a:avLst/>
              </a:prstGeom>
              <a:solidFill>
                <a:schemeClr val="bg1">
                  <a:lumMod val="8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67" name="Ромб 37"/>
              <p:cNvSpPr/>
              <p:nvPr/>
            </p:nvSpPr>
            <p:spPr>
              <a:xfrm>
                <a:off x="6919920" y="4405680"/>
                <a:ext cx="987840" cy="452880"/>
              </a:xfrm>
              <a:prstGeom prst="diamond">
                <a:avLst/>
              </a:prstGeom>
              <a:solidFill>
                <a:schemeClr val="bg1">
                  <a:lumMod val="8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grpSp>
        <p:grpSp>
          <p:nvGrpSpPr>
            <p:cNvPr id="468" name="Группа 17"/>
            <p:cNvGrpSpPr/>
            <p:nvPr/>
          </p:nvGrpSpPr>
          <p:grpSpPr>
            <a:xfrm>
              <a:off x="4166640" y="2358000"/>
              <a:ext cx="987840" cy="711000"/>
              <a:chOff x="4166640" y="2358000"/>
              <a:chExt cx="987840" cy="711000"/>
            </a:xfrm>
          </p:grpSpPr>
          <p:sp>
            <p:nvSpPr>
              <p:cNvPr id="469" name="Ромб 16"/>
              <p:cNvSpPr/>
              <p:nvPr/>
            </p:nvSpPr>
            <p:spPr>
              <a:xfrm>
                <a:off x="4166640" y="2616120"/>
                <a:ext cx="987840" cy="452880"/>
              </a:xfrm>
              <a:prstGeom prst="diamond">
                <a:avLst/>
              </a:prstGeom>
              <a:solidFill>
                <a:schemeClr val="accent1">
                  <a:lumMod val="7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70" name="Ромб 14"/>
              <p:cNvSpPr/>
              <p:nvPr/>
            </p:nvSpPr>
            <p:spPr>
              <a:xfrm>
                <a:off x="4166640" y="2479320"/>
                <a:ext cx="987840" cy="452880"/>
              </a:xfrm>
              <a:prstGeom prst="diamond">
                <a:avLst/>
              </a:prstGeom>
              <a:solidFill>
                <a:schemeClr val="accent1">
                  <a:lumMod val="7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71" name="Ромб 15"/>
              <p:cNvSpPr/>
              <p:nvPr/>
            </p:nvSpPr>
            <p:spPr>
              <a:xfrm>
                <a:off x="4166640" y="2358000"/>
                <a:ext cx="987840" cy="452880"/>
              </a:xfrm>
              <a:prstGeom prst="diamond">
                <a:avLst/>
              </a:prstGeom>
              <a:solidFill>
                <a:schemeClr val="accent1">
                  <a:lumMod val="7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grpSp>
        <p:grpSp>
          <p:nvGrpSpPr>
            <p:cNvPr id="472" name="Группа 26"/>
            <p:cNvGrpSpPr/>
            <p:nvPr/>
          </p:nvGrpSpPr>
          <p:grpSpPr>
            <a:xfrm>
              <a:off x="6919920" y="2358000"/>
              <a:ext cx="987840" cy="711000"/>
              <a:chOff x="6919920" y="2358000"/>
              <a:chExt cx="987840" cy="711000"/>
            </a:xfrm>
          </p:grpSpPr>
          <p:sp>
            <p:nvSpPr>
              <p:cNvPr id="473" name="Ромб 27"/>
              <p:cNvSpPr/>
              <p:nvPr/>
            </p:nvSpPr>
            <p:spPr>
              <a:xfrm>
                <a:off x="6919920" y="2616120"/>
                <a:ext cx="987840" cy="452880"/>
              </a:xfrm>
              <a:prstGeom prst="diamond">
                <a:avLst/>
              </a:prstGeom>
              <a:solidFill>
                <a:schemeClr val="bg1">
                  <a:lumMod val="8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74" name="Ромб 28"/>
              <p:cNvSpPr/>
              <p:nvPr/>
            </p:nvSpPr>
            <p:spPr>
              <a:xfrm>
                <a:off x="6919920" y="2479320"/>
                <a:ext cx="987840" cy="452880"/>
              </a:xfrm>
              <a:prstGeom prst="diamond">
                <a:avLst/>
              </a:prstGeom>
              <a:solidFill>
                <a:schemeClr val="bg1">
                  <a:lumMod val="8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sp>
            <p:nvSpPr>
              <p:cNvPr id="475" name="Ромб 29"/>
              <p:cNvSpPr/>
              <p:nvPr/>
            </p:nvSpPr>
            <p:spPr>
              <a:xfrm>
                <a:off x="6919920" y="2358000"/>
                <a:ext cx="987840" cy="452880"/>
              </a:xfrm>
              <a:prstGeom prst="diamond">
                <a:avLst/>
              </a:prstGeom>
              <a:solidFill>
                <a:schemeClr val="bg1">
                  <a:lumMod val="85000"/>
                </a:schemeClr>
              </a:solidFill>
              <a:ln>
                <a:solidFill>
                  <a:srgbClr val="262626"/>
                </a:solidFill>
              </a:ln>
            </p:spPr>
            <p:style>
              <a:lnRef idx="2">
                <a:schemeClr val="accent1">
                  <a:shade val="15000"/>
                </a:schemeClr>
              </a:lnRef>
              <a:fillRef idx="1">
                <a:schemeClr val="accent1"/>
              </a:fillRef>
              <a:effectRef idx="0">
                <a:schemeClr val="accent1"/>
              </a:effectRef>
              <a:fontRef idx="minor"/>
            </p:style>
          </p:sp>
        </p:grpSp>
        <p:sp>
          <p:nvSpPr>
            <p:cNvPr id="476" name="TextBox 39"/>
            <p:cNvSpPr/>
            <p:nvPr/>
          </p:nvSpPr>
          <p:spPr>
            <a:xfrm>
              <a:off x="5022360" y="2062800"/>
              <a:ext cx="202968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ru-RU" sz="1400" spc="-1" strike="noStrike">
                  <a:solidFill>
                    <a:srgbClr val="8396a8"/>
                  </a:solidFill>
                  <a:latin typeface="Arial"/>
                  <a:ea typeface="DejaVu Sans"/>
                </a:rPr>
                <a:t>репликация</a:t>
              </a:r>
              <a:endParaRPr b="0" lang="ru-RU" sz="1400" spc="-1" strike="noStrike">
                <a:latin typeface="Arial"/>
              </a:endParaRPr>
            </a:p>
          </p:txBody>
        </p:sp>
        <p:sp>
          <p:nvSpPr>
            <p:cNvPr id="477" name="TextBox 42"/>
            <p:cNvSpPr/>
            <p:nvPr/>
          </p:nvSpPr>
          <p:spPr>
            <a:xfrm>
              <a:off x="2884680" y="5247720"/>
              <a:ext cx="144972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ru-RU" sz="1400" spc="-1" strike="noStrike">
                  <a:solidFill>
                    <a:srgbClr val="00adeb"/>
                  </a:solidFill>
                  <a:latin typeface="Arial"/>
                  <a:ea typeface="DejaVu Sans"/>
                </a:rPr>
                <a:t>чтение / запись</a:t>
              </a:r>
              <a:endParaRPr b="0" lang="ru-RU" sz="1400" spc="-1" strike="noStrike">
                <a:latin typeface="Arial"/>
              </a:endParaRPr>
            </a:p>
          </p:txBody>
        </p:sp>
        <p:sp>
          <p:nvSpPr>
            <p:cNvPr id="478" name="TextBox 43"/>
            <p:cNvSpPr/>
            <p:nvPr/>
          </p:nvSpPr>
          <p:spPr>
            <a:xfrm>
              <a:off x="7807320" y="5247720"/>
              <a:ext cx="144972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ru-RU" sz="1400" spc="-1" strike="noStrike">
                  <a:solidFill>
                    <a:srgbClr val="d9d9d9"/>
                  </a:solidFill>
                  <a:latin typeface="Arial"/>
                  <a:ea typeface="DejaVu Sans"/>
                </a:rPr>
                <a:t>чтение</a:t>
              </a:r>
              <a:endParaRPr b="0" lang="ru-RU" sz="1400" spc="-1" strike="noStrike">
                <a:latin typeface="Arial"/>
              </a:endParaRPr>
            </a:p>
          </p:txBody>
        </p:sp>
        <p:grpSp>
          <p:nvGrpSpPr>
            <p:cNvPr id="479" name="Группа 48"/>
            <p:cNvGrpSpPr/>
            <p:nvPr/>
          </p:nvGrpSpPr>
          <p:grpSpPr>
            <a:xfrm>
              <a:off x="3205800" y="2711160"/>
              <a:ext cx="805680" cy="2053440"/>
              <a:chOff x="3205800" y="2711160"/>
              <a:chExt cx="805680" cy="2053440"/>
            </a:xfrm>
          </p:grpSpPr>
          <p:sp>
            <p:nvSpPr>
              <p:cNvPr id="480" name="Прямая со стрелкой 45"/>
              <p:cNvSpPr/>
              <p:nvPr/>
            </p:nvSpPr>
            <p:spPr>
              <a:xfrm flipH="1">
                <a:off x="3205800" y="2711160"/>
                <a:ext cx="805680" cy="360"/>
              </a:xfrm>
              <a:custGeom>
                <a:avLst/>
                <a:gdLst/>
                <a:ahLst/>
                <a:rect l="l" t="t" r="r" b="b"/>
                <a:pathLst>
                  <a:path w="21600" h="21600">
                    <a:moveTo>
                      <a:pt x="0" y="0"/>
                    </a:moveTo>
                    <a:lnTo>
                      <a:pt x="21600" y="21600"/>
                    </a:lnTo>
                  </a:path>
                </a:pathLst>
              </a:custGeom>
              <a:noFill/>
              <a:ln w="15875">
                <a:solidFill>
                  <a:srgbClr val="00adeb"/>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81" name="Прямая со стрелкой 46"/>
              <p:cNvSpPr/>
              <p:nvPr/>
            </p:nvSpPr>
            <p:spPr>
              <a:xfrm flipH="1">
                <a:off x="3205800" y="3750120"/>
                <a:ext cx="805680" cy="360"/>
              </a:xfrm>
              <a:custGeom>
                <a:avLst/>
                <a:gdLst/>
                <a:ahLst/>
                <a:rect l="l" t="t" r="r" b="b"/>
                <a:pathLst>
                  <a:path w="21600" h="21600">
                    <a:moveTo>
                      <a:pt x="0" y="0"/>
                    </a:moveTo>
                    <a:lnTo>
                      <a:pt x="21600" y="21600"/>
                    </a:lnTo>
                  </a:path>
                </a:pathLst>
              </a:custGeom>
              <a:noFill/>
              <a:ln w="15875">
                <a:solidFill>
                  <a:srgbClr val="00adeb"/>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82" name="Прямая со стрелкой 47"/>
              <p:cNvSpPr/>
              <p:nvPr/>
            </p:nvSpPr>
            <p:spPr>
              <a:xfrm flipH="1">
                <a:off x="3205800" y="4764240"/>
                <a:ext cx="805680" cy="360"/>
              </a:xfrm>
              <a:custGeom>
                <a:avLst/>
                <a:gdLst/>
                <a:ahLst/>
                <a:rect l="l" t="t" r="r" b="b"/>
                <a:pathLst>
                  <a:path w="21600" h="21600">
                    <a:moveTo>
                      <a:pt x="0" y="0"/>
                    </a:moveTo>
                    <a:lnTo>
                      <a:pt x="21600" y="21600"/>
                    </a:lnTo>
                  </a:path>
                </a:pathLst>
              </a:custGeom>
              <a:noFill/>
              <a:ln w="15875">
                <a:solidFill>
                  <a:srgbClr val="00adeb"/>
                </a:solidFill>
                <a:headEnd len="med" type="triangle" w="med"/>
                <a:tailEnd len="med" type="triangle" w="med"/>
              </a:ln>
            </p:spPr>
            <p:style>
              <a:lnRef idx="1">
                <a:schemeClr val="accent1"/>
              </a:lnRef>
              <a:fillRef idx="0">
                <a:schemeClr val="accent1"/>
              </a:fillRef>
              <a:effectRef idx="0">
                <a:schemeClr val="accent1"/>
              </a:effectRef>
              <a:fontRef idx="minor"/>
            </p:style>
          </p:sp>
        </p:grpSp>
        <p:grpSp>
          <p:nvGrpSpPr>
            <p:cNvPr id="483" name="Группа 49"/>
            <p:cNvGrpSpPr/>
            <p:nvPr/>
          </p:nvGrpSpPr>
          <p:grpSpPr>
            <a:xfrm>
              <a:off x="8118720" y="2711160"/>
              <a:ext cx="805680" cy="2053440"/>
              <a:chOff x="8118720" y="2711160"/>
              <a:chExt cx="805680" cy="2053440"/>
            </a:xfrm>
          </p:grpSpPr>
          <p:sp>
            <p:nvSpPr>
              <p:cNvPr id="484" name="Прямая со стрелкой 50"/>
              <p:cNvSpPr/>
              <p:nvPr/>
            </p:nvSpPr>
            <p:spPr>
              <a:xfrm flipH="1">
                <a:off x="8118720" y="2711160"/>
                <a:ext cx="805680" cy="360"/>
              </a:xfrm>
              <a:custGeom>
                <a:avLst/>
                <a:gdLst/>
                <a:ahLst/>
                <a:rect l="l" t="t" r="r" b="b"/>
                <a:pathLst>
                  <a:path w="21600" h="21600">
                    <a:moveTo>
                      <a:pt x="0" y="0"/>
                    </a:moveTo>
                    <a:lnTo>
                      <a:pt x="21600" y="21600"/>
                    </a:lnTo>
                  </a:path>
                </a:pathLst>
              </a:custGeom>
              <a:noFill/>
              <a:ln w="15875">
                <a:solidFill>
                  <a:srgbClr val="d9d9d9"/>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85" name="Прямая со стрелкой 51"/>
              <p:cNvSpPr/>
              <p:nvPr/>
            </p:nvSpPr>
            <p:spPr>
              <a:xfrm flipH="1">
                <a:off x="8118720" y="3750120"/>
                <a:ext cx="805680" cy="360"/>
              </a:xfrm>
              <a:custGeom>
                <a:avLst/>
                <a:gdLst/>
                <a:ahLst/>
                <a:rect l="l" t="t" r="r" b="b"/>
                <a:pathLst>
                  <a:path w="21600" h="21600">
                    <a:moveTo>
                      <a:pt x="0" y="0"/>
                    </a:moveTo>
                    <a:lnTo>
                      <a:pt x="21600" y="21600"/>
                    </a:lnTo>
                  </a:path>
                </a:pathLst>
              </a:custGeom>
              <a:noFill/>
              <a:ln w="15875">
                <a:solidFill>
                  <a:srgbClr val="d9d9d9"/>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86" name="Прямая со стрелкой 52"/>
              <p:cNvSpPr/>
              <p:nvPr/>
            </p:nvSpPr>
            <p:spPr>
              <a:xfrm flipH="1">
                <a:off x="8118720" y="4764240"/>
                <a:ext cx="805680" cy="360"/>
              </a:xfrm>
              <a:custGeom>
                <a:avLst/>
                <a:gdLst/>
                <a:ahLst/>
                <a:rect l="l" t="t" r="r" b="b"/>
                <a:pathLst>
                  <a:path w="21600" h="21600">
                    <a:moveTo>
                      <a:pt x="0" y="0"/>
                    </a:moveTo>
                    <a:lnTo>
                      <a:pt x="21600" y="21600"/>
                    </a:lnTo>
                  </a:path>
                </a:pathLst>
              </a:custGeom>
              <a:noFill/>
              <a:ln w="15875">
                <a:solidFill>
                  <a:srgbClr val="d9d9d9"/>
                </a:solidFill>
                <a:headEnd len="med" type="triangle" w="med"/>
                <a:tailEnd len="med" type="triangle" w="med"/>
              </a:ln>
            </p:spPr>
            <p:style>
              <a:lnRef idx="1">
                <a:schemeClr val="accent1"/>
              </a:lnRef>
              <a:fillRef idx="0">
                <a:schemeClr val="accent1"/>
              </a:fillRef>
              <a:effectRef idx="0">
                <a:schemeClr val="accent1"/>
              </a:effectRef>
              <a:fontRef idx="minor"/>
            </p:style>
          </p:sp>
        </p:grpSp>
        <p:sp>
          <p:nvSpPr>
            <p:cNvPr id="487" name="TextBox 57"/>
            <p:cNvSpPr/>
            <p:nvPr/>
          </p:nvSpPr>
          <p:spPr>
            <a:xfrm>
              <a:off x="4398120" y="2457000"/>
              <a:ext cx="52488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ru-RU" sz="1400" spc="-1" strike="noStrike">
                  <a:solidFill>
                    <a:srgbClr val="ffffff"/>
                  </a:solidFill>
                  <a:latin typeface="Arial"/>
                  <a:ea typeface="DejaVu Sans"/>
                </a:rPr>
                <a:t>М1</a:t>
              </a:r>
              <a:endParaRPr b="0" lang="ru-RU" sz="1400" spc="-1" strike="noStrike">
                <a:latin typeface="Arial"/>
              </a:endParaRPr>
            </a:p>
          </p:txBody>
        </p:sp>
        <p:sp>
          <p:nvSpPr>
            <p:cNvPr id="488" name="TextBox 58"/>
            <p:cNvSpPr/>
            <p:nvPr/>
          </p:nvSpPr>
          <p:spPr>
            <a:xfrm>
              <a:off x="4398120" y="3477600"/>
              <a:ext cx="52488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ru-RU" sz="1400" spc="-1" strike="noStrike">
                  <a:solidFill>
                    <a:srgbClr val="ffffff"/>
                  </a:solidFill>
                  <a:latin typeface="Arial"/>
                  <a:ea typeface="DejaVu Sans"/>
                </a:rPr>
                <a:t>М2</a:t>
              </a:r>
              <a:endParaRPr b="0" lang="ru-RU" sz="1400" spc="-1" strike="noStrike">
                <a:latin typeface="Arial"/>
              </a:endParaRPr>
            </a:p>
          </p:txBody>
        </p:sp>
        <p:sp>
          <p:nvSpPr>
            <p:cNvPr id="489" name="TextBox 59"/>
            <p:cNvSpPr/>
            <p:nvPr/>
          </p:nvSpPr>
          <p:spPr>
            <a:xfrm>
              <a:off x="4398120" y="4512600"/>
              <a:ext cx="52488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ru-RU" sz="1400" spc="-1" strike="noStrike">
                  <a:solidFill>
                    <a:srgbClr val="ffffff"/>
                  </a:solidFill>
                  <a:latin typeface="Arial"/>
                  <a:ea typeface="DejaVu Sans"/>
                </a:rPr>
                <a:t>М3</a:t>
              </a:r>
              <a:endParaRPr b="0" lang="ru-RU" sz="1400" spc="-1" strike="noStrike">
                <a:latin typeface="Arial"/>
              </a:endParaRPr>
            </a:p>
          </p:txBody>
        </p:sp>
        <p:sp>
          <p:nvSpPr>
            <p:cNvPr id="490" name="TextBox 128"/>
            <p:cNvSpPr/>
            <p:nvPr/>
          </p:nvSpPr>
          <p:spPr>
            <a:xfrm>
              <a:off x="7148520" y="2457000"/>
              <a:ext cx="52488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ru-RU" sz="1400" spc="-1" strike="noStrike">
                  <a:solidFill>
                    <a:srgbClr val="000000"/>
                  </a:solidFill>
                  <a:latin typeface="Arial"/>
                  <a:ea typeface="DejaVu Sans"/>
                </a:rPr>
                <a:t>ПУ1</a:t>
              </a:r>
              <a:endParaRPr b="0" lang="ru-RU" sz="1400" spc="-1" strike="noStrike">
                <a:latin typeface="Arial"/>
              </a:endParaRPr>
            </a:p>
          </p:txBody>
        </p:sp>
        <p:sp>
          <p:nvSpPr>
            <p:cNvPr id="491" name="TextBox 129"/>
            <p:cNvSpPr/>
            <p:nvPr/>
          </p:nvSpPr>
          <p:spPr>
            <a:xfrm>
              <a:off x="7148520" y="3477600"/>
              <a:ext cx="52488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ru-RU" sz="1400" spc="-1" strike="noStrike">
                  <a:solidFill>
                    <a:srgbClr val="000000"/>
                  </a:solidFill>
                  <a:latin typeface="Arial"/>
                  <a:ea typeface="DejaVu Sans"/>
                </a:rPr>
                <a:t>ПУ2</a:t>
              </a:r>
              <a:endParaRPr b="0" lang="ru-RU" sz="1400" spc="-1" strike="noStrike">
                <a:latin typeface="Arial"/>
              </a:endParaRPr>
            </a:p>
          </p:txBody>
        </p:sp>
        <p:sp>
          <p:nvSpPr>
            <p:cNvPr id="492" name="TextBox 130"/>
            <p:cNvSpPr/>
            <p:nvPr/>
          </p:nvSpPr>
          <p:spPr>
            <a:xfrm>
              <a:off x="7148520" y="4512600"/>
              <a:ext cx="52488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ru-RU" sz="1400" spc="-1" strike="noStrike">
                  <a:solidFill>
                    <a:srgbClr val="000000"/>
                  </a:solidFill>
                  <a:latin typeface="Arial"/>
                  <a:ea typeface="DejaVu Sans"/>
                </a:rPr>
                <a:t>ПУ3</a:t>
              </a:r>
              <a:endParaRPr b="0" lang="ru-RU" sz="1400" spc="-1" strike="noStrike">
                <a:latin typeface="Arial"/>
              </a:endParaRPr>
            </a:p>
          </p:txBody>
        </p:sp>
        <p:grpSp>
          <p:nvGrpSpPr>
            <p:cNvPr id="493" name="Группа 146"/>
            <p:cNvGrpSpPr/>
            <p:nvPr/>
          </p:nvGrpSpPr>
          <p:grpSpPr>
            <a:xfrm>
              <a:off x="5294880" y="2895480"/>
              <a:ext cx="1474560" cy="1697760"/>
              <a:chOff x="5294880" y="2895480"/>
              <a:chExt cx="1474560" cy="1697760"/>
            </a:xfrm>
          </p:grpSpPr>
          <p:sp>
            <p:nvSpPr>
              <p:cNvPr id="494" name="Прямая соединительная линия 132"/>
              <p:cNvSpPr/>
              <p:nvPr/>
            </p:nvSpPr>
            <p:spPr>
              <a:xfrm>
                <a:off x="5294880" y="2896200"/>
                <a:ext cx="1474560" cy="608400"/>
              </a:xfrm>
              <a:prstGeom prst="line">
                <a:avLst/>
              </a:prstGeom>
              <a:ln w="15875">
                <a:solidFill>
                  <a:srgbClr val="808080"/>
                </a:solidFill>
                <a:prstDash val="dash"/>
              </a:ln>
            </p:spPr>
            <p:style>
              <a:lnRef idx="1">
                <a:schemeClr val="accent1"/>
              </a:lnRef>
              <a:fillRef idx="0">
                <a:schemeClr val="accent1"/>
              </a:fillRef>
              <a:effectRef idx="0">
                <a:schemeClr val="accent1"/>
              </a:effectRef>
              <a:fontRef idx="minor"/>
            </p:style>
          </p:sp>
          <p:sp>
            <p:nvSpPr>
              <p:cNvPr id="495" name="Прямая со стрелкой 134"/>
              <p:cNvSpPr/>
              <p:nvPr/>
            </p:nvSpPr>
            <p:spPr>
              <a:xfrm>
                <a:off x="5305680" y="2896200"/>
                <a:ext cx="1463040" cy="1630080"/>
              </a:xfrm>
              <a:custGeom>
                <a:avLst/>
                <a:gdLst/>
                <a:ahLst/>
                <a:rect l="l" t="t" r="r" b="b"/>
                <a:pathLst>
                  <a:path w="21600" h="21600">
                    <a:moveTo>
                      <a:pt x="0" y="0"/>
                    </a:moveTo>
                    <a:lnTo>
                      <a:pt x="21600" y="21600"/>
                    </a:lnTo>
                  </a:path>
                </a:pathLst>
              </a:custGeom>
              <a:noFill/>
              <a:ln w="15875">
                <a:solidFill>
                  <a:srgbClr val="808080"/>
                </a:solidFill>
                <a:prstDash val="dash"/>
              </a:ln>
            </p:spPr>
            <p:style>
              <a:lnRef idx="1">
                <a:schemeClr val="accent1"/>
              </a:lnRef>
              <a:fillRef idx="0">
                <a:schemeClr val="accent1"/>
              </a:fillRef>
              <a:effectRef idx="0">
                <a:schemeClr val="accent1"/>
              </a:effectRef>
              <a:fontRef idx="minor"/>
            </p:style>
          </p:sp>
          <p:sp>
            <p:nvSpPr>
              <p:cNvPr id="496" name="Прямая со стрелкой 138"/>
              <p:cNvSpPr/>
              <p:nvPr/>
            </p:nvSpPr>
            <p:spPr>
              <a:xfrm flipV="1">
                <a:off x="5295240" y="2895480"/>
                <a:ext cx="1473480" cy="685440"/>
              </a:xfrm>
              <a:custGeom>
                <a:avLst/>
                <a:gdLst/>
                <a:ahLst/>
                <a:rect l="l" t="t" r="r" b="b"/>
                <a:pathLst>
                  <a:path w="21600" h="21600">
                    <a:moveTo>
                      <a:pt x="0" y="0"/>
                    </a:moveTo>
                    <a:lnTo>
                      <a:pt x="21600" y="21600"/>
                    </a:lnTo>
                  </a:path>
                </a:pathLst>
              </a:custGeom>
              <a:noFill/>
              <a:ln w="15875">
                <a:solidFill>
                  <a:srgbClr val="808080"/>
                </a:solidFill>
                <a:prstDash val="dash"/>
              </a:ln>
            </p:spPr>
            <p:style>
              <a:lnRef idx="1">
                <a:schemeClr val="accent1"/>
              </a:lnRef>
              <a:fillRef idx="0">
                <a:schemeClr val="accent1"/>
              </a:fillRef>
              <a:effectRef idx="0">
                <a:schemeClr val="accent1"/>
              </a:effectRef>
              <a:fontRef idx="minor"/>
            </p:style>
          </p:sp>
          <p:sp>
            <p:nvSpPr>
              <p:cNvPr id="497" name="Прямая соединительная линия 140"/>
              <p:cNvSpPr/>
              <p:nvPr/>
            </p:nvSpPr>
            <p:spPr>
              <a:xfrm>
                <a:off x="5305680" y="3582360"/>
                <a:ext cx="1463760" cy="944280"/>
              </a:xfrm>
              <a:prstGeom prst="line">
                <a:avLst/>
              </a:prstGeom>
              <a:ln w="15875">
                <a:solidFill>
                  <a:srgbClr val="808080"/>
                </a:solidFill>
                <a:prstDash val="dash"/>
              </a:ln>
            </p:spPr>
            <p:style>
              <a:lnRef idx="1">
                <a:schemeClr val="accent1"/>
              </a:lnRef>
              <a:fillRef idx="0">
                <a:schemeClr val="accent1"/>
              </a:fillRef>
              <a:effectRef idx="0">
                <a:schemeClr val="accent1"/>
              </a:effectRef>
              <a:fontRef idx="minor"/>
            </p:style>
          </p:sp>
          <p:sp>
            <p:nvSpPr>
              <p:cNvPr id="498" name="Прямая соединительная линия 143"/>
              <p:cNvSpPr/>
              <p:nvPr/>
            </p:nvSpPr>
            <p:spPr>
              <a:xfrm flipV="1">
                <a:off x="5305680" y="2896200"/>
                <a:ext cx="1463760" cy="1697040"/>
              </a:xfrm>
              <a:prstGeom prst="line">
                <a:avLst/>
              </a:prstGeom>
              <a:ln w="15875">
                <a:solidFill>
                  <a:srgbClr val="808080"/>
                </a:solidFill>
                <a:prstDash val="dash"/>
              </a:ln>
            </p:spPr>
            <p:style>
              <a:lnRef idx="1">
                <a:schemeClr val="accent1"/>
              </a:lnRef>
              <a:fillRef idx="0">
                <a:schemeClr val="accent1"/>
              </a:fillRef>
              <a:effectRef idx="0">
                <a:schemeClr val="accent1"/>
              </a:effectRef>
              <a:fontRef idx="minor"/>
            </p:style>
          </p:sp>
          <p:sp>
            <p:nvSpPr>
              <p:cNvPr id="499" name="Прямая со стрелкой 145"/>
              <p:cNvSpPr/>
              <p:nvPr/>
            </p:nvSpPr>
            <p:spPr>
              <a:xfrm flipV="1">
                <a:off x="5305680" y="3948120"/>
                <a:ext cx="1451160" cy="643680"/>
              </a:xfrm>
              <a:custGeom>
                <a:avLst/>
                <a:gdLst/>
                <a:ahLst/>
                <a:rect l="l" t="t" r="r" b="b"/>
                <a:pathLst>
                  <a:path w="21600" h="21600">
                    <a:moveTo>
                      <a:pt x="0" y="0"/>
                    </a:moveTo>
                    <a:lnTo>
                      <a:pt x="21600" y="21600"/>
                    </a:lnTo>
                  </a:path>
                </a:pathLst>
              </a:custGeom>
              <a:noFill/>
              <a:ln w="15875">
                <a:solidFill>
                  <a:srgbClr val="808080"/>
                </a:solidFill>
                <a:prstDash val="dash"/>
              </a:ln>
            </p:spPr>
            <p:style>
              <a:lnRef idx="1">
                <a:schemeClr val="accent1"/>
              </a:lnRef>
              <a:fillRef idx="0">
                <a:schemeClr val="accent1"/>
              </a:fillRef>
              <a:effectRef idx="0">
                <a:schemeClr val="accent1"/>
              </a:effectRef>
              <a:fontRef idx="minor"/>
            </p:style>
          </p:sp>
        </p:grpSp>
        <p:sp>
          <p:nvSpPr>
            <p:cNvPr id="500" name="Прямая со стрелкой 147"/>
            <p:cNvSpPr/>
            <p:nvPr/>
          </p:nvSpPr>
          <p:spPr>
            <a:xfrm flipH="1">
              <a:off x="5294520" y="2711160"/>
              <a:ext cx="1473480" cy="360"/>
            </a:xfrm>
            <a:custGeom>
              <a:avLst/>
              <a:gdLst/>
              <a:ahLst/>
              <a:rect l="l" t="t" r="r" b="b"/>
              <a:pathLst>
                <a:path w="21600" h="21600">
                  <a:moveTo>
                    <a:pt x="0" y="0"/>
                  </a:moveTo>
                  <a:lnTo>
                    <a:pt x="21600" y="21600"/>
                  </a:lnTo>
                </a:path>
              </a:pathLst>
            </a:custGeom>
            <a:noFill/>
            <a:ln w="15875">
              <a:solidFill>
                <a:srgbClr val="8396a8"/>
              </a:solidFill>
              <a:headEnd len="med" type="triangle" w="med"/>
            </a:ln>
          </p:spPr>
          <p:style>
            <a:lnRef idx="1">
              <a:schemeClr val="accent1"/>
            </a:lnRef>
            <a:fillRef idx="0">
              <a:schemeClr val="accent1"/>
            </a:fillRef>
            <a:effectRef idx="0">
              <a:schemeClr val="accent1"/>
            </a:effectRef>
            <a:fontRef idx="minor"/>
          </p:style>
        </p:sp>
        <p:sp>
          <p:nvSpPr>
            <p:cNvPr id="501" name="Прямая со стрелкой 148"/>
            <p:cNvSpPr/>
            <p:nvPr/>
          </p:nvSpPr>
          <p:spPr>
            <a:xfrm flipH="1">
              <a:off x="5294520" y="3750120"/>
              <a:ext cx="1473480" cy="360"/>
            </a:xfrm>
            <a:custGeom>
              <a:avLst/>
              <a:gdLst/>
              <a:ahLst/>
              <a:rect l="l" t="t" r="r" b="b"/>
              <a:pathLst>
                <a:path w="21600" h="21600">
                  <a:moveTo>
                    <a:pt x="0" y="0"/>
                  </a:moveTo>
                  <a:lnTo>
                    <a:pt x="21600" y="21600"/>
                  </a:lnTo>
                </a:path>
              </a:pathLst>
            </a:custGeom>
            <a:noFill/>
            <a:ln w="15875">
              <a:solidFill>
                <a:srgbClr val="8396a8"/>
              </a:solidFill>
              <a:headEnd len="med" type="triangle" w="med"/>
            </a:ln>
          </p:spPr>
          <p:style>
            <a:lnRef idx="1">
              <a:schemeClr val="accent1"/>
            </a:lnRef>
            <a:fillRef idx="0">
              <a:schemeClr val="accent1"/>
            </a:fillRef>
            <a:effectRef idx="0">
              <a:schemeClr val="accent1"/>
            </a:effectRef>
            <a:fontRef idx="minor"/>
          </p:style>
        </p:sp>
        <p:sp>
          <p:nvSpPr>
            <p:cNvPr id="502" name="Прямая со стрелкой 149"/>
            <p:cNvSpPr/>
            <p:nvPr/>
          </p:nvSpPr>
          <p:spPr>
            <a:xfrm flipH="1">
              <a:off x="5294520" y="4764240"/>
              <a:ext cx="1473480" cy="360"/>
            </a:xfrm>
            <a:custGeom>
              <a:avLst/>
              <a:gdLst/>
              <a:ahLst/>
              <a:rect l="l" t="t" r="r" b="b"/>
              <a:pathLst>
                <a:path w="21600" h="21600">
                  <a:moveTo>
                    <a:pt x="0" y="0"/>
                  </a:moveTo>
                  <a:lnTo>
                    <a:pt x="21600" y="21600"/>
                  </a:lnTo>
                </a:path>
              </a:pathLst>
            </a:custGeom>
            <a:noFill/>
            <a:ln w="15875">
              <a:solidFill>
                <a:srgbClr val="8396a8"/>
              </a:solidFill>
              <a:headEnd len="med" type="triangle" w="med"/>
            </a:ln>
          </p:spPr>
          <p:style>
            <a:lnRef idx="1">
              <a:schemeClr val="accent1"/>
            </a:lnRef>
            <a:fillRef idx="0">
              <a:schemeClr val="accent1"/>
            </a:fillRef>
            <a:effectRef idx="0">
              <a:schemeClr val="accent1"/>
            </a:effectRef>
            <a:fontRef idx="minor"/>
          </p:style>
        </p:sp>
        <p:sp>
          <p:nvSpPr>
            <p:cNvPr id="503" name="Прямая соединительная линия 150"/>
            <p:cNvSpPr/>
            <p:nvPr/>
          </p:nvSpPr>
          <p:spPr>
            <a:xfrm>
              <a:off x="6132960" y="4421160"/>
              <a:ext cx="164880" cy="100116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504" name="Прямая соединительная линия 153"/>
            <p:cNvSpPr/>
            <p:nvPr/>
          </p:nvSpPr>
          <p:spPr>
            <a:xfrm>
              <a:off x="6294240" y="5422320"/>
              <a:ext cx="625320" cy="36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505" name="TextBox 159"/>
            <p:cNvSpPr/>
            <p:nvPr/>
          </p:nvSpPr>
          <p:spPr>
            <a:xfrm>
              <a:off x="5897520" y="5153400"/>
              <a:ext cx="144972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buNone/>
              </a:pPr>
              <a:r>
                <a:rPr b="0" lang="en-US" sz="1400" spc="-1" strike="noStrike">
                  <a:solidFill>
                    <a:srgbClr val="808080"/>
                  </a:solidFill>
                  <a:latin typeface="Arial"/>
                  <a:ea typeface="DejaVu Sans"/>
                </a:rPr>
                <a:t>gossip</a:t>
              </a:r>
              <a:endParaRPr b="0" lang="ru-RU" sz="1400" spc="-1" strike="noStrike">
                <a:latin typeface="Aria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Масштабируемость и надёжность</a:t>
            </a:r>
            <a:endParaRPr b="0" lang="ru-RU" sz="4400" spc="-1" strike="noStrike">
              <a:latin typeface="Arial"/>
            </a:endParaRPr>
          </a:p>
        </p:txBody>
      </p:sp>
      <p:sp>
        <p:nvSpPr>
          <p:cNvPr id="507"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ru-RU" sz="1800" spc="-1" strike="noStrike">
                <a:solidFill>
                  <a:srgbClr val="00adeb"/>
                </a:solidFill>
                <a:latin typeface="Arial"/>
              </a:rPr>
              <a:t>Топологии развёртывания</a:t>
            </a:r>
            <a:endParaRPr b="0" lang="ru-RU" sz="1800" spc="-1" strike="noStrike">
              <a:latin typeface="Arial"/>
            </a:endParaRPr>
          </a:p>
        </p:txBody>
      </p:sp>
      <p:graphicFrame>
        <p:nvGraphicFramePr>
          <p:cNvPr id="508" name="Таблица 3"/>
          <p:cNvGraphicFramePr/>
          <p:nvPr/>
        </p:nvGraphicFramePr>
        <p:xfrm>
          <a:off x="461880" y="1670400"/>
          <a:ext cx="11267640" cy="4218840"/>
        </p:xfrm>
        <a:graphic>
          <a:graphicData uri="http://schemas.openxmlformats.org/drawingml/2006/table">
            <a:tbl>
              <a:tblPr/>
              <a:tblGrid>
                <a:gridCol w="2340000"/>
                <a:gridCol w="2124000"/>
                <a:gridCol w="2124000"/>
                <a:gridCol w="4680000"/>
              </a:tblGrid>
              <a:tr h="410040">
                <a:tc>
                  <a:txBody>
                    <a:bodyPr anchor="t">
                      <a:noAutofit/>
                    </a:bodyPr>
                    <a:p>
                      <a:pPr>
                        <a:lnSpc>
                          <a:spcPct val="100000"/>
                        </a:lnSpc>
                        <a:buNone/>
                      </a:pPr>
                      <a:r>
                        <a:rPr b="1" lang="en-US" sz="1800" spc="-1" strike="noStrike">
                          <a:solidFill>
                            <a:srgbClr val="ffffff"/>
                          </a:solidFill>
                          <a:latin typeface="Arial"/>
                        </a:rPr>
                        <a:t>Features</a:t>
                      </a:r>
                      <a:endParaRPr b="0" lang="ru-RU" sz="1800" spc="-1" strike="noStrike">
                        <a:latin typeface="Arial"/>
                      </a:endParaRPr>
                    </a:p>
                  </a:txBody>
                  <a:tcPr anchor="t" marL="91440" marR="91440">
                    <a:lnL w="6480">
                      <a:noFill/>
                    </a:lnL>
                    <a:lnR w="2880">
                      <a:noFill/>
                    </a:lnR>
                    <a:lnT w="6480">
                      <a:noFill/>
                    </a:lnT>
                    <a:lnB w="18720">
                      <a:solidFill>
                        <a:srgbClr val="00adeb"/>
                      </a:solidFill>
                    </a:lnB>
                    <a:noFill/>
                  </a:tcPr>
                </a:tc>
                <a:tc>
                  <a:txBody>
                    <a:bodyPr lIns="72000" anchor="t">
                      <a:noAutofit/>
                    </a:bodyPr>
                    <a:p>
                      <a:pPr algn="ctr">
                        <a:lnSpc>
                          <a:spcPct val="100000"/>
                        </a:lnSpc>
                        <a:buNone/>
                      </a:pPr>
                      <a:r>
                        <a:rPr b="1" lang="en-US" sz="1800" spc="-1" strike="noStrike">
                          <a:solidFill>
                            <a:srgbClr val="ffffff"/>
                          </a:solidFill>
                          <a:latin typeface="Arial"/>
                        </a:rPr>
                        <a:t>Redis Sentinel</a:t>
                      </a:r>
                      <a:endParaRPr b="0" lang="ru-RU" sz="1800" spc="-1" strike="noStrike">
                        <a:latin typeface="Arial"/>
                      </a:endParaRPr>
                    </a:p>
                  </a:txBody>
                  <a:tcPr anchor="t" marL="72000" marR="91440">
                    <a:lnL w="2880">
                      <a:noFill/>
                    </a:lnL>
                    <a:lnR w="2880">
                      <a:noFill/>
                    </a:lnR>
                    <a:lnT w="6480">
                      <a:noFill/>
                    </a:lnT>
                    <a:lnB w="18720">
                      <a:solidFill>
                        <a:srgbClr val="00adeb"/>
                      </a:solidFill>
                    </a:lnB>
                    <a:noFill/>
                  </a:tcPr>
                </a:tc>
                <a:tc>
                  <a:txBody>
                    <a:bodyPr lIns="72000" anchor="t">
                      <a:noAutofit/>
                    </a:bodyPr>
                    <a:p>
                      <a:pPr algn="ctr">
                        <a:lnSpc>
                          <a:spcPct val="100000"/>
                        </a:lnSpc>
                        <a:buNone/>
                        <a:tabLst>
                          <a:tab algn="l" pos="0"/>
                        </a:tabLst>
                      </a:pPr>
                      <a:r>
                        <a:rPr b="1" lang="en-US" sz="1800" spc="-1" strike="noStrike">
                          <a:solidFill>
                            <a:srgbClr val="ffffff"/>
                          </a:solidFill>
                          <a:latin typeface="Arial"/>
                        </a:rPr>
                        <a:t>Redis Cluster</a:t>
                      </a:r>
                      <a:endParaRPr b="0" lang="ru-RU" sz="1800" spc="-1" strike="noStrike">
                        <a:latin typeface="Arial"/>
                      </a:endParaRPr>
                    </a:p>
                  </a:txBody>
                  <a:tcPr anchor="t" marL="72000" marR="91440">
                    <a:lnL w="2880">
                      <a:noFill/>
                    </a:lnL>
                    <a:lnR w="2880">
                      <a:noFill/>
                    </a:lnR>
                    <a:lnT w="6480">
                      <a:noFill/>
                    </a:lnT>
                    <a:lnB w="18720">
                      <a:solidFill>
                        <a:srgbClr val="00adeb"/>
                      </a:solidFill>
                    </a:lnB>
                    <a:noFill/>
                  </a:tcPr>
                </a:tc>
                <a:tc>
                  <a:txBody>
                    <a:bodyPr lIns="72000" anchor="t">
                      <a:noAutofit/>
                    </a:bodyPr>
                    <a:p>
                      <a:pPr>
                        <a:lnSpc>
                          <a:spcPct val="100000"/>
                        </a:lnSpc>
                        <a:buNone/>
                        <a:tabLst>
                          <a:tab algn="l" pos="0"/>
                        </a:tabLst>
                      </a:pPr>
                      <a:r>
                        <a:rPr b="1" lang="en-US" sz="1800" spc="-1" strike="noStrike">
                          <a:solidFill>
                            <a:srgbClr val="ffffff"/>
                          </a:solidFill>
                          <a:latin typeface="Arial"/>
                        </a:rPr>
                        <a:t>Comments</a:t>
                      </a:r>
                      <a:endParaRPr b="0" lang="ru-RU" sz="1800" spc="-1" strike="noStrike">
                        <a:latin typeface="Arial"/>
                      </a:endParaRPr>
                    </a:p>
                  </a:txBody>
                  <a:tcPr anchor="t" marL="72000" marR="91440">
                    <a:lnL w="2880">
                      <a:noFill/>
                    </a:lnL>
                    <a:lnR w="6480">
                      <a:noFill/>
                    </a:lnR>
                    <a:lnT w="6480">
                      <a:noFill/>
                    </a:lnT>
                    <a:lnB w="18720">
                      <a:solidFill>
                        <a:srgbClr val="00adeb"/>
                      </a:solidFill>
                    </a:lnB>
                    <a:noFill/>
                  </a:tcPr>
                </a:tc>
              </a:tr>
              <a:tr h="370800">
                <a:tc>
                  <a:txBody>
                    <a:bodyPr rIns="36000" anchor="ctr">
                      <a:noAutofit/>
                    </a:bodyPr>
                    <a:p>
                      <a:pPr>
                        <a:lnSpc>
                          <a:spcPct val="100000"/>
                        </a:lnSpc>
                        <a:buNone/>
                      </a:pPr>
                      <a:r>
                        <a:rPr b="0" lang="en" sz="1400" spc="-1" strike="noStrike">
                          <a:solidFill>
                            <a:srgbClr val="ffffff"/>
                          </a:solidFill>
                          <a:latin typeface="Arial"/>
                        </a:rPr>
                        <a:t>Multiple Logical Databases</a:t>
                      </a:r>
                      <a:endParaRPr b="0" lang="ru-RU" sz="1400" spc="-1" strike="noStrike">
                        <a:latin typeface="Arial"/>
                      </a:endParaRPr>
                    </a:p>
                  </a:txBody>
                  <a:tcPr anchor="ctr" marL="91440" marR="36000">
                    <a:lnL w="6480">
                      <a:noFill/>
                    </a:lnL>
                    <a:lnR w="2880">
                      <a:noFill/>
                    </a:lnR>
                    <a:lnT w="18720">
                      <a:solidFill>
                        <a:srgbClr val="00adeb"/>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18720">
                      <a:solidFill>
                        <a:srgbClr val="00adeb"/>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f2411b"/>
                          </a:solidFill>
                          <a:latin typeface="Arial"/>
                          <a:ea typeface="ALS Hauss Medium"/>
                        </a:rPr>
                        <a:t>✗</a:t>
                      </a:r>
                      <a:endParaRPr b="0" lang="ru-RU" sz="1400" spc="-1" strike="noStrike">
                        <a:latin typeface="Arial"/>
                      </a:endParaRPr>
                    </a:p>
                  </a:txBody>
                  <a:tcPr anchor="ctr" marL="72000" marR="36000">
                    <a:lnL w="2880">
                      <a:noFill/>
                    </a:lnL>
                    <a:lnR w="2880">
                      <a:noFill/>
                    </a:lnR>
                    <a:lnT w="18720">
                      <a:solidFill>
                        <a:srgbClr val="00adeb"/>
                      </a:solidFill>
                    </a:lnT>
                    <a:lnB w="2880">
                      <a:solidFill>
                        <a:srgbClr val="8396a8"/>
                      </a:solidFill>
                    </a:lnB>
                    <a:noFill/>
                  </a:tcPr>
                </a:tc>
                <a:tc>
                  <a:txBody>
                    <a:bodyPr lIns="72000" rIns="36000" anchor="ctr">
                      <a:noAutofit/>
                    </a:bodyPr>
                    <a:p>
                      <a:pPr>
                        <a:lnSpc>
                          <a:spcPct val="100000"/>
                        </a:lnSpc>
                        <a:buNone/>
                      </a:pPr>
                      <a:r>
                        <a:rPr b="0" lang="en" sz="1400" spc="-1" strike="noStrike">
                          <a:solidFill>
                            <a:srgbClr val="ffffff"/>
                          </a:solidFill>
                          <a:latin typeface="Arial"/>
                        </a:rPr>
                        <a:t>Redis standard with Sentinel can offer</a:t>
                      </a:r>
                      <a:r>
                        <a:rPr b="0" lang="ru-RU" sz="1400" spc="-1" strike="noStrike">
                          <a:solidFill>
                            <a:srgbClr val="ffffff"/>
                          </a:solidFill>
                          <a:latin typeface="Arial"/>
                        </a:rPr>
                        <a:t> </a:t>
                      </a:r>
                      <a:r>
                        <a:rPr b="0" lang="en" sz="1400" spc="-1" strike="noStrike">
                          <a:solidFill>
                            <a:srgbClr val="ffffff"/>
                          </a:solidFill>
                          <a:latin typeface="Arial"/>
                        </a:rPr>
                        <a:t>16 databases</a:t>
                      </a:r>
                      <a:endParaRPr b="0" lang="ru-RU" sz="1400" spc="-1" strike="noStrike">
                        <a:latin typeface="Arial"/>
                      </a:endParaRPr>
                    </a:p>
                  </a:txBody>
                  <a:tcPr anchor="ctr" marL="72000" marR="36000">
                    <a:lnL w="2880">
                      <a:noFill/>
                    </a:lnL>
                    <a:lnR w="6480">
                      <a:noFill/>
                    </a:lnR>
                    <a:lnT w="18720">
                      <a:solidFill>
                        <a:srgbClr val="00adeb"/>
                      </a:solidFill>
                    </a:lnT>
                    <a:lnB w="2880">
                      <a:solidFill>
                        <a:srgbClr val="8396a8"/>
                      </a:solidFill>
                    </a:lnB>
                    <a:noFill/>
                  </a:tcPr>
                </a:tc>
              </a:tr>
              <a:tr h="370800">
                <a:tc>
                  <a:txBody>
                    <a:bodyPr rIns="36000" anchor="ctr">
                      <a:noAutofit/>
                    </a:bodyPr>
                    <a:p>
                      <a:pPr>
                        <a:lnSpc>
                          <a:spcPct val="100000"/>
                        </a:lnSpc>
                        <a:buNone/>
                      </a:pPr>
                      <a:r>
                        <a:rPr b="0" lang="en" sz="1400" spc="-1" strike="noStrike">
                          <a:solidFill>
                            <a:srgbClr val="ffffff"/>
                          </a:solidFill>
                          <a:latin typeface="Arial"/>
                        </a:rPr>
                        <a:t>Strong Consistency</a:t>
                      </a:r>
                      <a:endParaRPr b="0" lang="ru-RU" sz="1400" spc="-1" strike="noStrike">
                        <a:latin typeface="Arial"/>
                      </a:endParaRPr>
                    </a:p>
                  </a:txBody>
                  <a:tcPr anchor="ctr" marL="91440" marR="36000">
                    <a:lnL w="64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f2411b"/>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f2411b"/>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nSpc>
                          <a:spcPct val="100000"/>
                        </a:lnSpc>
                        <a:buNone/>
                      </a:pPr>
                      <a:r>
                        <a:rPr b="0" lang="en" sz="1400" spc="-1" strike="noStrike">
                          <a:solidFill>
                            <a:srgbClr val="ffffff"/>
                          </a:solidFill>
                          <a:latin typeface="Arial"/>
                        </a:rPr>
                        <a:t>Both have a short interval where writes</a:t>
                      </a:r>
                      <a:r>
                        <a:rPr b="0" lang="ru-RU" sz="1400" spc="-1" strike="noStrike">
                          <a:solidFill>
                            <a:srgbClr val="ffffff"/>
                          </a:solidFill>
                          <a:latin typeface="Arial"/>
                        </a:rPr>
                        <a:t> </a:t>
                      </a:r>
                      <a:r>
                        <a:rPr b="0" lang="en" sz="1400" spc="-1" strike="noStrike">
                          <a:solidFill>
                            <a:srgbClr val="ffffff"/>
                          </a:solidFill>
                          <a:latin typeface="Arial"/>
                        </a:rPr>
                        <a:t>can be lost</a:t>
                      </a:r>
                      <a:endParaRPr b="0" lang="ru-RU" sz="1400" spc="-1" strike="noStrike">
                        <a:latin typeface="Arial"/>
                      </a:endParaRPr>
                    </a:p>
                  </a:txBody>
                  <a:tcPr anchor="ctr" marL="72000" marR="36000">
                    <a:lnL w="2880">
                      <a:noFill/>
                    </a:lnL>
                    <a:lnR w="6480">
                      <a:noFill/>
                    </a:lnR>
                    <a:lnT w="2880">
                      <a:solidFill>
                        <a:srgbClr val="8396a8"/>
                      </a:solidFill>
                    </a:lnT>
                    <a:lnB w="2880">
                      <a:solidFill>
                        <a:srgbClr val="8396a8"/>
                      </a:solidFill>
                    </a:lnB>
                    <a:noFill/>
                  </a:tcPr>
                </a:tc>
              </a:tr>
              <a:tr h="370800">
                <a:tc>
                  <a:txBody>
                    <a:bodyPr rIns="36000" anchor="ctr">
                      <a:noAutofit/>
                    </a:bodyPr>
                    <a:p>
                      <a:pPr>
                        <a:lnSpc>
                          <a:spcPct val="100000"/>
                        </a:lnSpc>
                        <a:buNone/>
                      </a:pPr>
                      <a:r>
                        <a:rPr b="0" lang="en" sz="1400" spc="-1" strike="noStrike">
                          <a:solidFill>
                            <a:srgbClr val="ffffff"/>
                          </a:solidFill>
                          <a:latin typeface="Arial"/>
                        </a:rPr>
                        <a:t>Horizontal Scaling</a:t>
                      </a:r>
                      <a:endParaRPr b="0" lang="ru-RU" sz="1400" spc="-1" strike="noStrike">
                        <a:latin typeface="Arial"/>
                      </a:endParaRPr>
                    </a:p>
                  </a:txBody>
                  <a:tcPr anchor="ctr" marL="91440" marR="36000">
                    <a:lnL w="64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f2411b"/>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nSpc>
                          <a:spcPct val="100000"/>
                        </a:lnSpc>
                        <a:buNone/>
                      </a:pPr>
                      <a:r>
                        <a:rPr b="0" lang="en" sz="1400" spc="-1" strike="noStrike">
                          <a:solidFill>
                            <a:srgbClr val="ffffff"/>
                          </a:solidFill>
                          <a:latin typeface="Arial"/>
                        </a:rPr>
                        <a:t>Up to 1000 nodes, it scales linearly</a:t>
                      </a:r>
                      <a:endParaRPr b="0" lang="ru-RU" sz="1400" spc="-1" strike="noStrike">
                        <a:latin typeface="Arial"/>
                      </a:endParaRPr>
                    </a:p>
                  </a:txBody>
                  <a:tcPr anchor="ctr" marL="72000" marR="36000">
                    <a:lnL w="2880">
                      <a:noFill/>
                    </a:lnL>
                    <a:lnR w="6480">
                      <a:noFill/>
                    </a:lnR>
                    <a:lnT w="2880">
                      <a:solidFill>
                        <a:srgbClr val="8396a8"/>
                      </a:solidFill>
                    </a:lnT>
                    <a:lnB w="2880">
                      <a:solidFill>
                        <a:srgbClr val="8396a8"/>
                      </a:solidFill>
                    </a:lnB>
                    <a:noFill/>
                  </a:tcPr>
                </a:tc>
              </a:tr>
              <a:tr h="370800">
                <a:tc>
                  <a:txBody>
                    <a:bodyPr rIns="36000" anchor="ctr">
                      <a:noAutofit/>
                    </a:bodyPr>
                    <a:p>
                      <a:pPr>
                        <a:lnSpc>
                          <a:spcPct val="100000"/>
                        </a:lnSpc>
                        <a:buNone/>
                      </a:pPr>
                      <a:r>
                        <a:rPr b="0" lang="en" sz="1400" spc="-1" strike="noStrike">
                          <a:solidFill>
                            <a:srgbClr val="ffffff"/>
                          </a:solidFill>
                          <a:latin typeface="Arial"/>
                        </a:rPr>
                        <a:t>Replication</a:t>
                      </a:r>
                      <a:endParaRPr b="0" lang="ru-RU" sz="1400" spc="-1" strike="noStrike">
                        <a:latin typeface="Arial"/>
                      </a:endParaRPr>
                    </a:p>
                  </a:txBody>
                  <a:tcPr anchor="ctr" marL="91440" marR="36000">
                    <a:lnL w="64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nSpc>
                          <a:spcPct val="100000"/>
                        </a:lnSpc>
                        <a:buNone/>
                      </a:pPr>
                      <a:r>
                        <a:rPr b="0" lang="en" sz="1400" spc="-1" strike="noStrike">
                          <a:solidFill>
                            <a:srgbClr val="ffffff"/>
                          </a:solidFill>
                          <a:latin typeface="Arial"/>
                        </a:rPr>
                        <a:t>Both async</a:t>
                      </a:r>
                      <a:endParaRPr b="0" lang="ru-RU" sz="1400" spc="-1" strike="noStrike">
                        <a:latin typeface="Arial"/>
                      </a:endParaRPr>
                    </a:p>
                  </a:txBody>
                  <a:tcPr anchor="ctr" marL="72000" marR="36000">
                    <a:lnL w="2880">
                      <a:noFill/>
                    </a:lnL>
                    <a:lnR w="6480">
                      <a:noFill/>
                    </a:lnR>
                    <a:lnT w="2880">
                      <a:solidFill>
                        <a:srgbClr val="8396a8"/>
                      </a:solidFill>
                    </a:lnT>
                    <a:lnB w="2880">
                      <a:solidFill>
                        <a:srgbClr val="8396a8"/>
                      </a:solidFill>
                    </a:lnB>
                    <a:noFill/>
                  </a:tcPr>
                </a:tc>
              </a:tr>
              <a:tr h="370800">
                <a:tc>
                  <a:txBody>
                    <a:bodyPr rIns="36000" anchor="ctr">
                      <a:noAutofit/>
                    </a:bodyPr>
                    <a:p>
                      <a:pPr>
                        <a:lnSpc>
                          <a:spcPct val="100000"/>
                        </a:lnSpc>
                        <a:buNone/>
                      </a:pPr>
                      <a:r>
                        <a:rPr b="0" lang="en" sz="1400" spc="-1" strike="noStrike">
                          <a:solidFill>
                            <a:srgbClr val="ffffff"/>
                          </a:solidFill>
                          <a:latin typeface="Arial"/>
                        </a:rPr>
                        <a:t>Sharding Capabilities</a:t>
                      </a:r>
                      <a:endParaRPr b="0" lang="ru-RU" sz="1400" spc="-1" strike="noStrike">
                        <a:latin typeface="Arial"/>
                      </a:endParaRPr>
                    </a:p>
                  </a:txBody>
                  <a:tcPr anchor="ctr" marL="91440" marR="36000">
                    <a:lnL w="64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f2411b"/>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nSpc>
                          <a:spcPct val="100000"/>
                        </a:lnSpc>
                        <a:buNone/>
                      </a:pPr>
                      <a:r>
                        <a:rPr b="0" lang="en" sz="1400" spc="-1" strike="noStrike">
                          <a:solidFill>
                            <a:srgbClr val="ffffff"/>
                          </a:solidFill>
                          <a:latin typeface="Arial"/>
                        </a:rPr>
                        <a:t>Using hash slots</a:t>
                      </a:r>
                      <a:endParaRPr b="0" lang="ru-RU" sz="1400" spc="-1" strike="noStrike">
                        <a:latin typeface="Arial"/>
                      </a:endParaRPr>
                    </a:p>
                  </a:txBody>
                  <a:tcPr anchor="ctr" marL="72000" marR="36000">
                    <a:lnL w="2880">
                      <a:noFill/>
                    </a:lnL>
                    <a:lnR w="6480">
                      <a:noFill/>
                    </a:lnR>
                    <a:lnT w="2880">
                      <a:solidFill>
                        <a:srgbClr val="8396a8"/>
                      </a:solidFill>
                    </a:lnT>
                    <a:lnB w="2880">
                      <a:solidFill>
                        <a:srgbClr val="8396a8"/>
                      </a:solidFill>
                    </a:lnB>
                    <a:noFill/>
                  </a:tcPr>
                </a:tc>
              </a:tr>
              <a:tr h="370800">
                <a:tc>
                  <a:txBody>
                    <a:bodyPr rIns="36000" anchor="ctr">
                      <a:noAutofit/>
                    </a:bodyPr>
                    <a:p>
                      <a:pPr>
                        <a:lnSpc>
                          <a:spcPct val="100000"/>
                        </a:lnSpc>
                        <a:buNone/>
                      </a:pPr>
                      <a:r>
                        <a:rPr b="0" lang="en" sz="1400" spc="-1" strike="noStrike">
                          <a:solidFill>
                            <a:srgbClr val="ffffff"/>
                          </a:solidFill>
                          <a:latin typeface="Arial"/>
                        </a:rPr>
                        <a:t>Failover</a:t>
                      </a:r>
                      <a:endParaRPr b="0" lang="ru-RU" sz="1400" spc="-1" strike="noStrike">
                        <a:latin typeface="Arial"/>
                      </a:endParaRPr>
                    </a:p>
                  </a:txBody>
                  <a:tcPr anchor="ctr" marL="91440" marR="36000">
                    <a:lnL w="64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nSpc>
                          <a:spcPct val="100000"/>
                        </a:lnSpc>
                        <a:buNone/>
                      </a:pPr>
                      <a:r>
                        <a:rPr b="0" lang="en" sz="1400" spc="-1" strike="noStrike">
                          <a:solidFill>
                            <a:srgbClr val="ffffff"/>
                          </a:solidFill>
                          <a:latin typeface="Arial"/>
                        </a:rPr>
                        <a:t>Depending on the replicas setup</a:t>
                      </a:r>
                      <a:endParaRPr b="0" lang="ru-RU" sz="1400" spc="-1" strike="noStrike">
                        <a:latin typeface="Arial"/>
                      </a:endParaRPr>
                    </a:p>
                  </a:txBody>
                  <a:tcPr anchor="ctr" marL="72000" marR="36000">
                    <a:lnL w="2880">
                      <a:noFill/>
                    </a:lnL>
                    <a:lnR w="6480">
                      <a:noFill/>
                    </a:lnR>
                    <a:lnT w="2880">
                      <a:solidFill>
                        <a:srgbClr val="8396a8"/>
                      </a:solidFill>
                    </a:lnT>
                    <a:lnB w="2880">
                      <a:solidFill>
                        <a:srgbClr val="8396a8"/>
                      </a:solidFill>
                    </a:lnB>
                    <a:noFill/>
                  </a:tcPr>
                </a:tc>
              </a:tr>
              <a:tr h="370800">
                <a:tc>
                  <a:txBody>
                    <a:bodyPr rIns="36000" anchor="ctr">
                      <a:noAutofit/>
                    </a:bodyPr>
                    <a:p>
                      <a:pPr>
                        <a:lnSpc>
                          <a:spcPct val="100000"/>
                        </a:lnSpc>
                        <a:buNone/>
                      </a:pPr>
                      <a:r>
                        <a:rPr b="0" lang="en" sz="1400" spc="-1" strike="noStrike">
                          <a:solidFill>
                            <a:srgbClr val="ffffff"/>
                          </a:solidFill>
                          <a:latin typeface="Arial"/>
                        </a:rPr>
                        <a:t>Notification API</a:t>
                      </a:r>
                      <a:endParaRPr b="0" lang="ru-RU" sz="1400" spc="-1" strike="noStrike">
                        <a:latin typeface="Arial"/>
                      </a:endParaRPr>
                    </a:p>
                  </a:txBody>
                  <a:tcPr anchor="ctr" marL="91440" marR="36000">
                    <a:lnL w="64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f2411b"/>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nSpc>
                          <a:spcPct val="100000"/>
                        </a:lnSpc>
                        <a:buNone/>
                      </a:pPr>
                      <a:r>
                        <a:rPr b="0" lang="en" sz="1400" spc="-1" strike="noStrike">
                          <a:solidFill>
                            <a:srgbClr val="ffffff"/>
                          </a:solidFill>
                          <a:latin typeface="Arial"/>
                        </a:rPr>
                        <a:t>Sentinel offers an API to system</a:t>
                      </a:r>
                      <a:r>
                        <a:rPr b="0" lang="ru-RU" sz="1400" spc="-1" strike="noStrike">
                          <a:solidFill>
                            <a:srgbClr val="ffffff"/>
                          </a:solidFill>
                          <a:latin typeface="Arial"/>
                        </a:rPr>
                        <a:t> </a:t>
                      </a:r>
                      <a:r>
                        <a:rPr b="0" lang="en" sz="1400" spc="-1" strike="noStrike">
                          <a:solidFill>
                            <a:srgbClr val="ffffff"/>
                          </a:solidFill>
                          <a:latin typeface="Arial"/>
                        </a:rPr>
                        <a:t>admins</a:t>
                      </a:r>
                      <a:endParaRPr b="0" lang="ru-RU" sz="1400" spc="-1" strike="noStrike">
                        <a:latin typeface="Arial"/>
                      </a:endParaRPr>
                    </a:p>
                  </a:txBody>
                  <a:tcPr anchor="ctr" marL="72000" marR="36000">
                    <a:lnL w="2880">
                      <a:noFill/>
                    </a:lnL>
                    <a:lnR w="6480">
                      <a:noFill/>
                    </a:lnR>
                    <a:lnT w="2880">
                      <a:solidFill>
                        <a:srgbClr val="8396a8"/>
                      </a:solidFill>
                    </a:lnT>
                    <a:lnB w="2880">
                      <a:solidFill>
                        <a:srgbClr val="8396a8"/>
                      </a:solidFill>
                    </a:lnB>
                    <a:noFill/>
                  </a:tcPr>
                </a:tc>
              </a:tr>
              <a:tr h="471960">
                <a:tc>
                  <a:txBody>
                    <a:bodyPr rIns="36000" anchor="ctr">
                      <a:noAutofit/>
                    </a:bodyPr>
                    <a:p>
                      <a:pPr>
                        <a:lnSpc>
                          <a:spcPct val="100000"/>
                        </a:lnSpc>
                        <a:buNone/>
                      </a:pPr>
                      <a:r>
                        <a:rPr b="0" lang="en" sz="1400" spc="-1" strike="noStrike">
                          <a:solidFill>
                            <a:srgbClr val="ffffff"/>
                          </a:solidFill>
                          <a:latin typeface="Arial"/>
                        </a:rPr>
                        <a:t>Multi-key operations</a:t>
                      </a:r>
                      <a:endParaRPr b="0" lang="ru-RU" sz="1400" spc="-1" strike="noStrike">
                        <a:latin typeface="Arial"/>
                      </a:endParaRPr>
                    </a:p>
                  </a:txBody>
                  <a:tcPr anchor="ctr" marL="91440" marR="36000">
                    <a:lnL w="64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f2411b"/>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nSpc>
                          <a:spcPct val="100000"/>
                        </a:lnSpc>
                        <a:buNone/>
                      </a:pPr>
                      <a:r>
                        <a:rPr b="0" lang="en" sz="1400" spc="-1" strike="noStrike">
                          <a:solidFill>
                            <a:srgbClr val="ffffff"/>
                          </a:solidFill>
                          <a:latin typeface="Arial"/>
                        </a:rPr>
                        <a:t>For Redis Cluster, only if all keys</a:t>
                      </a:r>
                      <a:r>
                        <a:rPr b="0" lang="ru-RU" sz="1400" spc="-1" strike="noStrike">
                          <a:solidFill>
                            <a:srgbClr val="ffffff"/>
                          </a:solidFill>
                          <a:latin typeface="Arial"/>
                        </a:rPr>
                        <a:t> </a:t>
                      </a:r>
                      <a:r>
                        <a:rPr b="0" lang="en" sz="1400" spc="-1" strike="noStrike">
                          <a:solidFill>
                            <a:srgbClr val="ffffff"/>
                          </a:solidFill>
                          <a:latin typeface="Arial"/>
                        </a:rPr>
                        <a:t>belong to the same node</a:t>
                      </a:r>
                      <a:endParaRPr b="0" lang="ru-RU" sz="1400" spc="-1" strike="noStrike">
                        <a:latin typeface="Arial"/>
                      </a:endParaRPr>
                    </a:p>
                  </a:txBody>
                  <a:tcPr anchor="ctr" marL="72000" marR="36000">
                    <a:lnL w="2880">
                      <a:noFill/>
                    </a:lnL>
                    <a:lnR w="6480">
                      <a:noFill/>
                    </a:lnR>
                    <a:lnT w="2880">
                      <a:solidFill>
                        <a:srgbClr val="8396a8"/>
                      </a:solidFill>
                    </a:lnT>
                    <a:lnB w="2880">
                      <a:solidFill>
                        <a:srgbClr val="8396a8"/>
                      </a:solidFill>
                    </a:lnB>
                    <a:noFill/>
                  </a:tcPr>
                </a:tc>
              </a:tr>
              <a:tr h="370800">
                <a:tc>
                  <a:txBody>
                    <a:bodyPr rIns="36000" anchor="ctr">
                      <a:noAutofit/>
                    </a:bodyPr>
                    <a:p>
                      <a:pPr>
                        <a:lnSpc>
                          <a:spcPct val="100000"/>
                        </a:lnSpc>
                        <a:buNone/>
                      </a:pPr>
                      <a:r>
                        <a:rPr b="0" lang="en" sz="1400" spc="-1" strike="noStrike">
                          <a:solidFill>
                            <a:srgbClr val="ffffff"/>
                          </a:solidFill>
                          <a:latin typeface="Arial"/>
                        </a:rPr>
                        <a:t>Use replica to scale reads</a:t>
                      </a:r>
                      <a:endParaRPr b="0" lang="ru-RU" sz="1400" spc="-1" strike="noStrike">
                        <a:latin typeface="Arial"/>
                      </a:endParaRPr>
                    </a:p>
                  </a:txBody>
                  <a:tcPr anchor="ctr" marL="91440" marR="36000">
                    <a:lnL w="64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2880">
                      <a:solidFill>
                        <a:srgbClr val="8396a8"/>
                      </a:solidFill>
                    </a:lnB>
                    <a:noFill/>
                  </a:tcPr>
                </a:tc>
                <a:tc>
                  <a:tcPr anchor="ctr" marL="72000" marR="36000">
                    <a:lnL w="2880">
                      <a:noFill/>
                    </a:lnL>
                    <a:lnR w="6480">
                      <a:noFill/>
                    </a:lnR>
                    <a:lnT w="2880">
                      <a:solidFill>
                        <a:srgbClr val="8396a8"/>
                      </a:solidFill>
                    </a:lnT>
                    <a:lnB w="2880">
                      <a:solidFill>
                        <a:srgbClr val="8396a8"/>
                      </a:solidFill>
                    </a:lnB>
                    <a:noFill/>
                  </a:tcPr>
                </a:tc>
              </a:tr>
              <a:tr h="370800">
                <a:tc>
                  <a:txBody>
                    <a:bodyPr rIns="36000" anchor="ctr">
                      <a:noAutofit/>
                    </a:bodyPr>
                    <a:p>
                      <a:pPr>
                        <a:lnSpc>
                          <a:spcPct val="100000"/>
                        </a:lnSpc>
                        <a:buNone/>
                      </a:pPr>
                      <a:r>
                        <a:rPr b="0" lang="en" sz="1400" spc="-1" strike="noStrike">
                          <a:solidFill>
                            <a:srgbClr val="ffffff"/>
                          </a:solidFill>
                          <a:latin typeface="Arial"/>
                        </a:rPr>
                        <a:t>Publish/Subscribe</a:t>
                      </a:r>
                      <a:endParaRPr b="0" lang="ru-RU" sz="1400" spc="-1" strike="noStrike">
                        <a:latin typeface="Arial"/>
                      </a:endParaRPr>
                    </a:p>
                  </a:txBody>
                  <a:tcPr anchor="ctr" marL="91440" marR="36000">
                    <a:lnL w="6480">
                      <a:noFill/>
                    </a:lnL>
                    <a:lnR w="2880">
                      <a:noFill/>
                    </a:lnR>
                    <a:lnT w="2880">
                      <a:solidFill>
                        <a:srgbClr val="8396a8"/>
                      </a:solidFill>
                    </a:lnT>
                    <a:lnB w="6480">
                      <a:no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6480">
                      <a:noFill/>
                    </a:lnB>
                    <a:noFill/>
                  </a:tcPr>
                </a:tc>
                <a:tc>
                  <a:txBody>
                    <a:bodyPr lIns="72000" rIns="36000" anchor="ctr">
                      <a:noAutofit/>
                    </a:bodyPr>
                    <a:p>
                      <a:pPr algn="ctr">
                        <a:lnSpc>
                          <a:spcPct val="100000"/>
                        </a:lnSpc>
                        <a:buNone/>
                        <a:tabLst>
                          <a:tab algn="l" pos="0"/>
                        </a:tabLst>
                      </a:pPr>
                      <a:r>
                        <a:rPr b="0" lang="en-US" sz="1400" spc="-38" strike="noStrike">
                          <a:solidFill>
                            <a:srgbClr val="00aae6"/>
                          </a:solidFill>
                          <a:latin typeface="Arial"/>
                          <a:ea typeface="ALS Hauss Medium"/>
                        </a:rPr>
                        <a:t>✓</a:t>
                      </a:r>
                      <a:endParaRPr b="0" lang="ru-RU" sz="1400" spc="-1" strike="noStrike">
                        <a:latin typeface="Arial"/>
                      </a:endParaRPr>
                    </a:p>
                  </a:txBody>
                  <a:tcPr anchor="ctr" marL="72000" marR="36000">
                    <a:lnL w="2880">
                      <a:noFill/>
                    </a:lnL>
                    <a:lnR w="2880">
                      <a:noFill/>
                    </a:lnR>
                    <a:lnT w="2880">
                      <a:solidFill>
                        <a:srgbClr val="8396a8"/>
                      </a:solidFill>
                    </a:lnT>
                    <a:lnB w="6480">
                      <a:noFill/>
                    </a:lnB>
                    <a:noFill/>
                  </a:tcPr>
                </a:tc>
                <a:tc>
                  <a:txBody>
                    <a:bodyPr lIns="72000" rIns="36000" anchor="ctr">
                      <a:noAutofit/>
                    </a:bodyPr>
                    <a:p>
                      <a:pPr>
                        <a:lnSpc>
                          <a:spcPct val="100000"/>
                        </a:lnSpc>
                        <a:buNone/>
                      </a:pPr>
                      <a:r>
                        <a:rPr b="0" lang="en" sz="1400" spc="-1" strike="noStrike">
                          <a:solidFill>
                            <a:srgbClr val="ffffff"/>
                          </a:solidFill>
                          <a:latin typeface="Arial"/>
                        </a:rPr>
                        <a:t>Redis cluster has some extra</a:t>
                      </a:r>
                      <a:r>
                        <a:rPr b="0" lang="ru-RU" sz="1400" spc="-1" strike="noStrike">
                          <a:solidFill>
                            <a:srgbClr val="ffffff"/>
                          </a:solidFill>
                          <a:latin typeface="Arial"/>
                        </a:rPr>
                        <a:t> </a:t>
                      </a:r>
                      <a:r>
                        <a:rPr b="0" lang="en" sz="1400" spc="-1" strike="noStrike">
                          <a:solidFill>
                            <a:srgbClr val="ffffff"/>
                          </a:solidFill>
                          <a:latin typeface="Arial"/>
                        </a:rPr>
                        <a:t>capabilities</a:t>
                      </a:r>
                      <a:endParaRPr b="0" lang="ru-RU" sz="1400" spc="-1" strike="noStrike">
                        <a:latin typeface="Arial"/>
                      </a:endParaRPr>
                    </a:p>
                  </a:txBody>
                  <a:tcPr anchor="ctr" marL="72000" marR="36000">
                    <a:lnL w="2880">
                      <a:noFill/>
                    </a:lnL>
                    <a:lnR w="6480">
                      <a:noFill/>
                    </a:lnR>
                    <a:lnT w="2880">
                      <a:solidFill>
                        <a:srgbClr val="8396a8"/>
                      </a:solidFill>
                    </a:lnT>
                    <a:lnB w="6480">
                      <a:no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Shape 0"/>
          <p:cNvSpPr/>
          <p:nvPr/>
        </p:nvSpPr>
        <p:spPr>
          <a:xfrm>
            <a:off x="447840" y="1714680"/>
            <a:ext cx="11296080" cy="4126680"/>
          </a:xfrm>
          <a:prstGeom prst="roundRect">
            <a:avLst>
              <a:gd name="adj" fmla="val 1976"/>
            </a:avLst>
          </a:prstGeom>
          <a:solidFill>
            <a:schemeClr val="tx1">
              <a:lumMod val="85000"/>
              <a:lumOff val="15000"/>
            </a:schemeClr>
          </a:solidFill>
          <a:ln w="0">
            <a:noFill/>
          </a:ln>
        </p:spPr>
        <p:style>
          <a:lnRef idx="0"/>
          <a:fillRef idx="0"/>
          <a:effectRef idx="0"/>
          <a:fontRef idx="minor"/>
        </p:style>
      </p:sp>
      <p:sp>
        <p:nvSpPr>
          <p:cNvPr id="510" name="PlaceHolder 1"/>
          <p:cNvSpPr>
            <a:spLocks noGrp="1"/>
          </p:cNvSpPr>
          <p:nvPr>
            <p:ph type="title"/>
          </p:nvPr>
        </p:nvSpPr>
        <p:spPr>
          <a:xfrm>
            <a:off x="432720" y="423360"/>
            <a:ext cx="9615600" cy="1144800"/>
          </a:xfrm>
          <a:prstGeom prst="rect">
            <a:avLst/>
          </a:prstGeom>
          <a:noFill/>
          <a:ln w="0">
            <a:noFill/>
          </a:ln>
        </p:spPr>
        <p:txBody>
          <a:bodyPr lIns="0" rIns="0" tIns="0" bIns="0" anchor="t">
            <a:noAutofit/>
          </a:bodyPr>
          <a:p>
            <a:pPr>
              <a:lnSpc>
                <a:spcPct val="80000"/>
              </a:lnSpc>
              <a:buNone/>
              <a:tabLst>
                <a:tab algn="l" pos="0"/>
              </a:tabLst>
            </a:pPr>
            <a:r>
              <a:rPr b="1" lang="ru-RU" sz="4400" spc="-1" strike="noStrike">
                <a:solidFill>
                  <a:srgbClr val="ffffff"/>
                </a:solidFill>
                <a:latin typeface="Arial"/>
              </a:rPr>
              <a:t>Масштабируемость и надёжность</a:t>
            </a:r>
            <a:endParaRPr b="0" lang="ru-RU" sz="4400" spc="-1" strike="noStrike">
              <a:latin typeface="Arial"/>
            </a:endParaRPr>
          </a:p>
        </p:txBody>
      </p:sp>
      <p:sp>
        <p:nvSpPr>
          <p:cNvPr id="511" name="PlaceHolder 2"/>
          <p:cNvSpPr>
            <a:spLocks noGrp="1"/>
          </p:cNvSpPr>
          <p:nvPr>
            <p:ph/>
          </p:nvPr>
        </p:nvSpPr>
        <p:spPr>
          <a:xfrm>
            <a:off x="432720" y="1167840"/>
            <a:ext cx="9615600" cy="276120"/>
          </a:xfrm>
          <a:prstGeom prst="rect">
            <a:avLst/>
          </a:prstGeom>
          <a:noFill/>
          <a:ln w="0">
            <a:noFill/>
          </a:ln>
        </p:spPr>
        <p:txBody>
          <a:bodyPr lIns="0" rIns="0" tIns="0" bIns="0" anchor="t">
            <a:noAutofit/>
          </a:bodyPr>
          <a:p>
            <a:pPr>
              <a:lnSpc>
                <a:spcPct val="100000"/>
              </a:lnSpc>
              <a:spcAft>
                <a:spcPts val="601"/>
              </a:spcAft>
              <a:buNone/>
              <a:tabLst>
                <a:tab algn="l" pos="0"/>
              </a:tabLst>
            </a:pPr>
            <a:r>
              <a:rPr b="0" lang="ru-RU" sz="1800" spc="-1" strike="noStrike">
                <a:solidFill>
                  <a:srgbClr val="00adeb"/>
                </a:solidFill>
                <a:latin typeface="Arial"/>
              </a:rPr>
              <a:t>Персистентность</a:t>
            </a:r>
            <a:endParaRPr b="0" lang="ru-RU" sz="1800" spc="-1" strike="noStrike">
              <a:latin typeface="Arial"/>
            </a:endParaRPr>
          </a:p>
        </p:txBody>
      </p:sp>
      <p:grpSp>
        <p:nvGrpSpPr>
          <p:cNvPr id="512" name="Группа 219"/>
          <p:cNvGrpSpPr/>
          <p:nvPr/>
        </p:nvGrpSpPr>
        <p:grpSpPr>
          <a:xfrm>
            <a:off x="752040" y="2431440"/>
            <a:ext cx="10686960" cy="2693160"/>
            <a:chOff x="752040" y="2431440"/>
            <a:chExt cx="10686960" cy="2693160"/>
          </a:xfrm>
        </p:grpSpPr>
        <p:sp>
          <p:nvSpPr>
            <p:cNvPr id="513" name="Скругленный прямоугольник 4"/>
            <p:cNvSpPr/>
            <p:nvPr/>
          </p:nvSpPr>
          <p:spPr>
            <a:xfrm>
              <a:off x="752040" y="3491640"/>
              <a:ext cx="3101400" cy="1099080"/>
            </a:xfrm>
            <a:prstGeom prst="roundRect">
              <a:avLst>
                <a:gd name="adj" fmla="val 8869"/>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2400" spc="-1" strike="noStrike">
                  <a:solidFill>
                    <a:srgbClr val="ffffff"/>
                  </a:solidFill>
                  <a:latin typeface="Arial"/>
                  <a:ea typeface="Arial"/>
                </a:rPr>
                <a:t>AOF</a:t>
              </a:r>
              <a:endParaRPr b="0" lang="ru-RU" sz="2400" spc="-1" strike="noStrike">
                <a:latin typeface="Arial"/>
              </a:endParaRPr>
            </a:p>
            <a:p>
              <a:pPr algn="ctr">
                <a:lnSpc>
                  <a:spcPct val="100000"/>
                </a:lnSpc>
                <a:buNone/>
              </a:pPr>
              <a:r>
                <a:rPr b="0" lang="en-US" sz="2000" spc="-1" strike="noStrike">
                  <a:solidFill>
                    <a:srgbClr val="ffffff"/>
                  </a:solidFill>
                  <a:latin typeface="Arial"/>
                  <a:ea typeface="Arial"/>
                </a:rPr>
                <a:t>(Append-Only File)</a:t>
              </a:r>
              <a:endParaRPr b="0" lang="ru-RU" sz="2000" spc="-1" strike="noStrike">
                <a:latin typeface="Arial"/>
              </a:endParaRPr>
            </a:p>
          </p:txBody>
        </p:sp>
        <p:sp>
          <p:nvSpPr>
            <p:cNvPr id="514" name="Скругленный прямоугольник 5"/>
            <p:cNvSpPr/>
            <p:nvPr/>
          </p:nvSpPr>
          <p:spPr>
            <a:xfrm>
              <a:off x="4158720" y="3491640"/>
              <a:ext cx="3873600" cy="1099080"/>
            </a:xfrm>
            <a:prstGeom prst="roundRect">
              <a:avLst>
                <a:gd name="adj" fmla="val 8182"/>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p:style>
        </p:sp>
        <p:sp>
          <p:nvSpPr>
            <p:cNvPr id="515" name="Скругленный прямоугольник 7"/>
            <p:cNvSpPr/>
            <p:nvPr/>
          </p:nvSpPr>
          <p:spPr>
            <a:xfrm>
              <a:off x="8337600" y="3491640"/>
              <a:ext cx="3101400" cy="1099080"/>
            </a:xfrm>
            <a:prstGeom prst="roundRect">
              <a:avLst>
                <a:gd name="adj" fmla="val 7255"/>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rIns="90000" tIns="45000" bIns="72000" anchor="b">
              <a:noAutofit/>
            </a:bodyPr>
            <a:p>
              <a:pPr algn="ctr">
                <a:lnSpc>
                  <a:spcPct val="100000"/>
                </a:lnSpc>
                <a:buNone/>
              </a:pPr>
              <a:r>
                <a:rPr b="0" lang="en-US" sz="2000" spc="-1" strike="noStrike">
                  <a:solidFill>
                    <a:srgbClr val="ffffff"/>
                  </a:solidFill>
                  <a:latin typeface="Arial"/>
                  <a:ea typeface="Arial"/>
                </a:rPr>
                <a:t>AOF</a:t>
              </a:r>
              <a:r>
                <a:rPr b="0" lang="ru-RU" sz="2000" spc="-1" strike="noStrike">
                  <a:solidFill>
                    <a:srgbClr val="ffffff"/>
                  </a:solidFill>
                  <a:latin typeface="Arial"/>
                  <a:ea typeface="Arial"/>
                </a:rPr>
                <a:t> </a:t>
              </a:r>
              <a:r>
                <a:rPr b="0" lang="en-US" sz="2000" spc="-1" strike="noStrike">
                  <a:solidFill>
                    <a:srgbClr val="ffffff"/>
                  </a:solidFill>
                  <a:latin typeface="Arial"/>
                  <a:ea typeface="Arial"/>
                </a:rPr>
                <a:t>file on Disk</a:t>
              </a:r>
              <a:endParaRPr b="0" lang="ru-RU" sz="2000" spc="-1" strike="noStrike">
                <a:latin typeface="Arial"/>
              </a:endParaRPr>
            </a:p>
          </p:txBody>
        </p:sp>
        <p:grpSp>
          <p:nvGrpSpPr>
            <p:cNvPr id="516" name="Группа 14"/>
            <p:cNvGrpSpPr/>
            <p:nvPr/>
          </p:nvGrpSpPr>
          <p:grpSpPr>
            <a:xfrm>
              <a:off x="9047160" y="3652560"/>
              <a:ext cx="1682280" cy="438120"/>
              <a:chOff x="9047160" y="3652560"/>
              <a:chExt cx="1682280" cy="438120"/>
            </a:xfrm>
          </p:grpSpPr>
          <p:sp>
            <p:nvSpPr>
              <p:cNvPr id="517" name="Скругленный прямоугольник 9"/>
              <p:cNvSpPr/>
              <p:nvPr/>
            </p:nvSpPr>
            <p:spPr>
              <a:xfrm>
                <a:off x="9047160" y="3652560"/>
                <a:ext cx="300960" cy="438120"/>
              </a:xfrm>
              <a:prstGeom prst="round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sp>
          <p:sp>
            <p:nvSpPr>
              <p:cNvPr id="518" name="Скругленный прямоугольник 10"/>
              <p:cNvSpPr/>
              <p:nvPr/>
            </p:nvSpPr>
            <p:spPr>
              <a:xfrm>
                <a:off x="9394200" y="3652560"/>
                <a:ext cx="300960" cy="438120"/>
              </a:xfrm>
              <a:prstGeom prst="round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sp>
          <p:sp>
            <p:nvSpPr>
              <p:cNvPr id="519" name="Скругленный прямоугольник 11"/>
              <p:cNvSpPr/>
              <p:nvPr/>
            </p:nvSpPr>
            <p:spPr>
              <a:xfrm>
                <a:off x="9740880" y="3652560"/>
                <a:ext cx="300960" cy="438120"/>
              </a:xfrm>
              <a:prstGeom prst="round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sp>
          <p:sp>
            <p:nvSpPr>
              <p:cNvPr id="520" name="Скругленный прямоугольник 12"/>
              <p:cNvSpPr/>
              <p:nvPr/>
            </p:nvSpPr>
            <p:spPr>
              <a:xfrm>
                <a:off x="10087920" y="3652560"/>
                <a:ext cx="300960" cy="438120"/>
              </a:xfrm>
              <a:prstGeom prst="round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sp>
          <p:sp>
            <p:nvSpPr>
              <p:cNvPr id="521" name="Скругленный прямоугольник 13"/>
              <p:cNvSpPr/>
              <p:nvPr/>
            </p:nvSpPr>
            <p:spPr>
              <a:xfrm>
                <a:off x="10428480" y="3652560"/>
                <a:ext cx="300960" cy="438120"/>
              </a:xfrm>
              <a:prstGeom prst="round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sp>
        </p:grpSp>
        <p:sp>
          <p:nvSpPr>
            <p:cNvPr id="522" name="Скругленный прямоугольник 15"/>
            <p:cNvSpPr/>
            <p:nvPr/>
          </p:nvSpPr>
          <p:spPr>
            <a:xfrm>
              <a:off x="6272640" y="3676680"/>
              <a:ext cx="1577520" cy="729360"/>
            </a:xfrm>
            <a:prstGeom prst="roundRect">
              <a:avLst>
                <a:gd name="adj" fmla="val 17992"/>
              </a:avLst>
            </a:prstGeom>
            <a:solidFill>
              <a:schemeClr val="tx2"/>
            </a:solidFill>
            <a:ln>
              <a:noFill/>
            </a:ln>
          </p:spPr>
          <p:style>
            <a:lnRef idx="2">
              <a:schemeClr val="accent1">
                <a:shade val="15000"/>
              </a:schemeClr>
            </a:lnRef>
            <a:fillRef idx="1">
              <a:schemeClr val="accent1"/>
            </a:fillRef>
            <a:effectRef idx="0">
              <a:schemeClr val="accent1"/>
            </a:effectRef>
            <a:fontRef idx="minor"/>
          </p:style>
          <p:txBody>
            <a:bodyPr lIns="90000" rIns="90000" tIns="45000" bIns="36000" anchor="b">
              <a:noAutofit/>
            </a:bodyPr>
            <a:p>
              <a:pPr algn="ctr">
                <a:lnSpc>
                  <a:spcPct val="100000"/>
                </a:lnSpc>
                <a:buNone/>
              </a:pPr>
              <a:r>
                <a:rPr b="0" lang="en-US" sz="2000" spc="-1" strike="noStrike">
                  <a:solidFill>
                    <a:srgbClr val="ffffff"/>
                  </a:solidFill>
                  <a:latin typeface="Arial"/>
                  <a:ea typeface="Arial"/>
                </a:rPr>
                <a:t>RAM</a:t>
              </a:r>
              <a:endParaRPr b="0" lang="ru-RU" sz="2000" spc="-1" strike="noStrike">
                <a:latin typeface="Arial"/>
              </a:endParaRPr>
            </a:p>
          </p:txBody>
        </p:sp>
        <p:pic>
          <p:nvPicPr>
            <p:cNvPr id="523" name="Рисунок 23" descr=""/>
            <p:cNvPicPr/>
            <p:nvPr/>
          </p:nvPicPr>
          <p:blipFill>
            <a:blip r:embed="rId1"/>
            <a:stretch/>
          </p:blipFill>
          <p:spPr>
            <a:xfrm>
              <a:off x="4134960" y="3443400"/>
              <a:ext cx="1943280" cy="1295280"/>
            </a:xfrm>
            <a:prstGeom prst="rect">
              <a:avLst/>
            </a:prstGeom>
            <a:ln w="0">
              <a:noFill/>
            </a:ln>
          </p:spPr>
        </p:pic>
        <p:grpSp>
          <p:nvGrpSpPr>
            <p:cNvPr id="524" name="Группа 37"/>
            <p:cNvGrpSpPr/>
            <p:nvPr/>
          </p:nvGrpSpPr>
          <p:grpSpPr>
            <a:xfrm>
              <a:off x="6734880" y="3784320"/>
              <a:ext cx="653040" cy="174240"/>
              <a:chOff x="6734880" y="3784320"/>
              <a:chExt cx="653040" cy="174240"/>
            </a:xfrm>
          </p:grpSpPr>
          <p:sp>
            <p:nvSpPr>
              <p:cNvPr id="525" name="Прямоугольник 24"/>
              <p:cNvSpPr/>
              <p:nvPr/>
            </p:nvSpPr>
            <p:spPr>
              <a:xfrm>
                <a:off x="6756120" y="3784320"/>
                <a:ext cx="610200" cy="174240"/>
              </a:xfrm>
              <a:prstGeom prst="rect">
                <a:avLst/>
              </a:prstGeom>
              <a:solidFill>
                <a:schemeClr val="accent1">
                  <a:lumMod val="75000"/>
                </a:schemeClr>
              </a:solidFill>
              <a:ln>
                <a:solidFill>
                  <a:srgbClr val="5c7184"/>
                </a:solidFill>
              </a:ln>
            </p:spPr>
            <p:style>
              <a:lnRef idx="2">
                <a:schemeClr val="accent1">
                  <a:shade val="15000"/>
                </a:schemeClr>
              </a:lnRef>
              <a:fillRef idx="1">
                <a:schemeClr val="accent1"/>
              </a:fillRef>
              <a:effectRef idx="0">
                <a:schemeClr val="accent1"/>
              </a:effectRef>
              <a:fontRef idx="minor"/>
            </p:style>
          </p:sp>
          <p:grpSp>
            <p:nvGrpSpPr>
              <p:cNvPr id="526" name="Группа 28"/>
              <p:cNvGrpSpPr/>
              <p:nvPr/>
            </p:nvGrpSpPr>
            <p:grpSpPr>
              <a:xfrm>
                <a:off x="6734880" y="3820320"/>
                <a:ext cx="45720" cy="102240"/>
                <a:chOff x="6734880" y="3820320"/>
                <a:chExt cx="45720" cy="102240"/>
              </a:xfrm>
            </p:grpSpPr>
            <p:sp>
              <p:nvSpPr>
                <p:cNvPr id="527" name="Овал 25"/>
                <p:cNvSpPr/>
                <p:nvPr/>
              </p:nvSpPr>
              <p:spPr>
                <a:xfrm>
                  <a:off x="6734880" y="3820320"/>
                  <a:ext cx="45720" cy="4572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p:style>
            </p:sp>
            <p:sp>
              <p:nvSpPr>
                <p:cNvPr id="528" name="Овал 26"/>
                <p:cNvSpPr/>
                <p:nvPr/>
              </p:nvSpPr>
              <p:spPr>
                <a:xfrm>
                  <a:off x="6734880" y="3876840"/>
                  <a:ext cx="45720" cy="4572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p:style>
            </p:sp>
          </p:grpSp>
          <p:grpSp>
            <p:nvGrpSpPr>
              <p:cNvPr id="529" name="Группа 29"/>
              <p:cNvGrpSpPr/>
              <p:nvPr/>
            </p:nvGrpSpPr>
            <p:grpSpPr>
              <a:xfrm>
                <a:off x="7342200" y="3820320"/>
                <a:ext cx="45720" cy="102240"/>
                <a:chOff x="7342200" y="3820320"/>
                <a:chExt cx="45720" cy="102240"/>
              </a:xfrm>
            </p:grpSpPr>
            <p:sp>
              <p:nvSpPr>
                <p:cNvPr id="530" name="Овал 30"/>
                <p:cNvSpPr/>
                <p:nvPr/>
              </p:nvSpPr>
              <p:spPr>
                <a:xfrm>
                  <a:off x="7342200" y="3820320"/>
                  <a:ext cx="45720" cy="4572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p:style>
            </p:sp>
            <p:sp>
              <p:nvSpPr>
                <p:cNvPr id="531" name="Овал 31"/>
                <p:cNvSpPr/>
                <p:nvPr/>
              </p:nvSpPr>
              <p:spPr>
                <a:xfrm>
                  <a:off x="7342200" y="3876840"/>
                  <a:ext cx="45720" cy="4572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p:style>
            </p:sp>
          </p:grpSp>
          <p:grpSp>
            <p:nvGrpSpPr>
              <p:cNvPr id="532" name="Группа 36"/>
              <p:cNvGrpSpPr/>
              <p:nvPr/>
            </p:nvGrpSpPr>
            <p:grpSpPr>
              <a:xfrm>
                <a:off x="6912720" y="3820320"/>
                <a:ext cx="297000" cy="102240"/>
                <a:chOff x="6912720" y="3820320"/>
                <a:chExt cx="297000" cy="102240"/>
              </a:xfrm>
            </p:grpSpPr>
            <p:sp>
              <p:nvSpPr>
                <p:cNvPr id="533" name="Прямоугольник 32"/>
                <p:cNvSpPr/>
                <p:nvPr/>
              </p:nvSpPr>
              <p:spPr>
                <a:xfrm>
                  <a:off x="6912720" y="3820320"/>
                  <a:ext cx="54360" cy="10224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p:style>
            </p:sp>
            <p:sp>
              <p:nvSpPr>
                <p:cNvPr id="534" name="Прямоугольник 33"/>
                <p:cNvSpPr/>
                <p:nvPr/>
              </p:nvSpPr>
              <p:spPr>
                <a:xfrm>
                  <a:off x="6992280" y="3820320"/>
                  <a:ext cx="54360" cy="10224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p:style>
            </p:sp>
            <p:sp>
              <p:nvSpPr>
                <p:cNvPr id="535" name="Прямоугольник 34"/>
                <p:cNvSpPr/>
                <p:nvPr/>
              </p:nvSpPr>
              <p:spPr>
                <a:xfrm>
                  <a:off x="7073640" y="3820320"/>
                  <a:ext cx="54360" cy="10224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p:style>
            </p:sp>
            <p:sp>
              <p:nvSpPr>
                <p:cNvPr id="536" name="Прямоугольник 35"/>
                <p:cNvSpPr/>
                <p:nvPr/>
              </p:nvSpPr>
              <p:spPr>
                <a:xfrm>
                  <a:off x="7155360" y="3820320"/>
                  <a:ext cx="54360" cy="10224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p:style>
            </p:sp>
          </p:grpSp>
        </p:grpSp>
        <p:sp>
          <p:nvSpPr>
            <p:cNvPr id="537" name="Прямая со стрелкой 39"/>
            <p:cNvSpPr/>
            <p:nvPr/>
          </p:nvSpPr>
          <p:spPr>
            <a:xfrm>
              <a:off x="3854160" y="4041720"/>
              <a:ext cx="303840" cy="360"/>
            </a:xfrm>
            <a:custGeom>
              <a:avLst/>
              <a:gdLst/>
              <a:ahLst/>
              <a:rect l="l" t="t" r="r" b="b"/>
              <a:pathLst>
                <a:path w="21600" h="21600">
                  <a:moveTo>
                    <a:pt x="0" y="0"/>
                  </a:moveTo>
                  <a:lnTo>
                    <a:pt x="21600" y="21600"/>
                  </a:lnTo>
                </a:path>
              </a:pathLst>
            </a:custGeom>
            <a:noFill/>
            <a:ln w="15875">
              <a:solidFill>
                <a:srgbClr val="00adeb"/>
              </a:solidFill>
              <a:tailEnd len="med" type="triangle" w="med"/>
            </a:ln>
          </p:spPr>
          <p:style>
            <a:lnRef idx="1">
              <a:schemeClr val="accent1"/>
            </a:lnRef>
            <a:fillRef idx="0">
              <a:schemeClr val="accent1"/>
            </a:fillRef>
            <a:effectRef idx="0">
              <a:schemeClr val="accent1"/>
            </a:effectRef>
            <a:fontRef idx="minor"/>
          </p:style>
        </p:sp>
        <p:sp>
          <p:nvSpPr>
            <p:cNvPr id="538" name="Прямая со стрелкой 42"/>
            <p:cNvSpPr/>
            <p:nvPr/>
          </p:nvSpPr>
          <p:spPr>
            <a:xfrm>
              <a:off x="5951160" y="4041720"/>
              <a:ext cx="303840" cy="360"/>
            </a:xfrm>
            <a:custGeom>
              <a:avLst/>
              <a:gdLst/>
              <a:ahLst/>
              <a:rect l="l" t="t" r="r" b="b"/>
              <a:pathLst>
                <a:path w="21600" h="21600">
                  <a:moveTo>
                    <a:pt x="0" y="0"/>
                  </a:moveTo>
                  <a:lnTo>
                    <a:pt x="21600" y="21600"/>
                  </a:lnTo>
                </a:path>
              </a:pathLst>
            </a:custGeom>
            <a:noFill/>
            <a:ln w="15875">
              <a:solidFill>
                <a:srgbClr val="ffffff"/>
              </a:solidFill>
              <a:tailEnd len="med" type="triangle" w="med"/>
            </a:ln>
          </p:spPr>
          <p:style>
            <a:lnRef idx="1">
              <a:schemeClr val="accent1"/>
            </a:lnRef>
            <a:fillRef idx="0">
              <a:schemeClr val="accent1"/>
            </a:fillRef>
            <a:effectRef idx="0">
              <a:schemeClr val="accent1"/>
            </a:effectRef>
            <a:fontRef idx="minor"/>
          </p:style>
        </p:sp>
        <p:sp>
          <p:nvSpPr>
            <p:cNvPr id="539" name="Соединительная линия уступом 55"/>
            <p:cNvSpPr/>
            <p:nvPr/>
          </p:nvSpPr>
          <p:spPr>
            <a:xfrm>
              <a:off x="4665240" y="4361040"/>
              <a:ext cx="5222880" cy="230040"/>
            </a:xfrm>
            <a:prstGeom prst="bentConnector4">
              <a:avLst>
                <a:gd name="adj1" fmla="val 143"/>
                <a:gd name="adj2" fmla="val 199123"/>
              </a:avLst>
            </a:prstGeom>
            <a:noFill/>
            <a:ln w="15875">
              <a:solidFill>
                <a:srgbClr val="ffffff"/>
              </a:solidFill>
              <a:tailEnd len="med" type="triangle" w="med"/>
            </a:ln>
          </p:spPr>
          <p:style>
            <a:lnRef idx="1">
              <a:schemeClr val="accent1"/>
            </a:lnRef>
            <a:fillRef idx="0">
              <a:schemeClr val="accent1"/>
            </a:fillRef>
            <a:effectRef idx="0">
              <a:schemeClr val="accent1"/>
            </a:effectRef>
            <a:fontRef idx="minor"/>
          </p:style>
        </p:sp>
        <p:sp>
          <p:nvSpPr>
            <p:cNvPr id="540" name="Прямая соединительная линия 204"/>
            <p:cNvSpPr/>
            <p:nvPr/>
          </p:nvSpPr>
          <p:spPr>
            <a:xfrm>
              <a:off x="2040480" y="2748240"/>
              <a:ext cx="1746000" cy="36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541" name="Прямая соединительная линия 207"/>
            <p:cNvSpPr/>
            <p:nvPr/>
          </p:nvSpPr>
          <p:spPr>
            <a:xfrm>
              <a:off x="3786480" y="2748240"/>
              <a:ext cx="218880" cy="12931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542" name="TextBox 211"/>
            <p:cNvSpPr/>
            <p:nvPr/>
          </p:nvSpPr>
          <p:spPr>
            <a:xfrm>
              <a:off x="1931760" y="2431440"/>
              <a:ext cx="215352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en-US" sz="1600" spc="-1" strike="noStrike">
                  <a:solidFill>
                    <a:srgbClr val="ffffff"/>
                  </a:solidFill>
                  <a:latin typeface="Arial"/>
                  <a:ea typeface="DejaVu Sans"/>
                </a:rPr>
                <a:t>1</a:t>
              </a:r>
              <a:r>
                <a:rPr b="0" lang="ru-RU" sz="1600" spc="-1" strike="noStrike">
                  <a:solidFill>
                    <a:srgbClr val="ffffff"/>
                  </a:solidFill>
                  <a:latin typeface="Arial"/>
                  <a:ea typeface="DejaVu Sans"/>
                </a:rPr>
                <a:t>. </a:t>
              </a:r>
              <a:r>
                <a:rPr b="0" lang="en-US" sz="1600" spc="-1" strike="noStrike">
                  <a:solidFill>
                    <a:srgbClr val="ffffff"/>
                  </a:solidFill>
                  <a:latin typeface="Arial"/>
                  <a:ea typeface="DejaVu Sans"/>
                </a:rPr>
                <a:t>Cache operation</a:t>
              </a:r>
              <a:endParaRPr b="0" lang="ru-RU" sz="1600" spc="-1" strike="noStrike">
                <a:latin typeface="Arial"/>
              </a:endParaRPr>
            </a:p>
          </p:txBody>
        </p:sp>
        <p:sp>
          <p:nvSpPr>
            <p:cNvPr id="543" name="Прямая соединительная линия 213"/>
            <p:cNvSpPr/>
            <p:nvPr/>
          </p:nvSpPr>
          <p:spPr>
            <a:xfrm>
              <a:off x="4455720" y="2748240"/>
              <a:ext cx="1446120" cy="36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544" name="Прямая соединительная линия 214"/>
            <p:cNvSpPr/>
            <p:nvPr/>
          </p:nvSpPr>
          <p:spPr>
            <a:xfrm>
              <a:off x="5901840" y="2748240"/>
              <a:ext cx="218880" cy="1293120"/>
            </a:xfrm>
            <a:prstGeom prst="line">
              <a:avLst/>
            </a:prstGeom>
            <a:ln>
              <a:solidFill>
                <a:srgbClr val="ffffff"/>
              </a:solidFill>
            </a:ln>
          </p:spPr>
          <p:style>
            <a:lnRef idx="1">
              <a:schemeClr val="accent1"/>
            </a:lnRef>
            <a:fillRef idx="0">
              <a:schemeClr val="accent1"/>
            </a:fillRef>
            <a:effectRef idx="0">
              <a:schemeClr val="accent1"/>
            </a:effectRef>
            <a:fontRef idx="minor"/>
          </p:style>
        </p:sp>
        <p:sp>
          <p:nvSpPr>
            <p:cNvPr id="545" name="TextBox 215"/>
            <p:cNvSpPr/>
            <p:nvPr/>
          </p:nvSpPr>
          <p:spPr>
            <a:xfrm>
              <a:off x="4355280" y="2431440"/>
              <a:ext cx="215352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ru-RU" sz="1600" spc="-1" strike="noStrike">
                  <a:solidFill>
                    <a:srgbClr val="ffffff"/>
                  </a:solidFill>
                  <a:latin typeface="Arial"/>
                  <a:ea typeface="DejaVu Sans"/>
                </a:rPr>
                <a:t>2. </a:t>
              </a:r>
              <a:r>
                <a:rPr b="0" lang="en-US" sz="1600" spc="-1" strike="noStrike">
                  <a:solidFill>
                    <a:srgbClr val="ffffff"/>
                  </a:solidFill>
                  <a:latin typeface="Arial"/>
                  <a:ea typeface="DejaVu Sans"/>
                </a:rPr>
                <a:t>Execute cmd</a:t>
              </a:r>
              <a:endParaRPr b="0" lang="ru-RU" sz="1600" spc="-1" strike="noStrike">
                <a:latin typeface="Arial"/>
              </a:endParaRPr>
            </a:p>
          </p:txBody>
        </p:sp>
        <p:sp>
          <p:nvSpPr>
            <p:cNvPr id="546" name="TextBox 217"/>
            <p:cNvSpPr/>
            <p:nvPr/>
          </p:nvSpPr>
          <p:spPr>
            <a:xfrm>
              <a:off x="5911200" y="4879080"/>
              <a:ext cx="2730600" cy="2455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3</a:t>
              </a:r>
              <a:r>
                <a:rPr b="0" lang="ru-RU" sz="1600" spc="-1" strike="noStrike">
                  <a:solidFill>
                    <a:srgbClr val="ffffff"/>
                  </a:solidFill>
                  <a:latin typeface="Arial"/>
                  <a:ea typeface="DejaVu Sans"/>
                </a:rPr>
                <a:t>. </a:t>
              </a:r>
              <a:r>
                <a:rPr b="0" lang="en-US" sz="1600" spc="-1" strike="noStrike">
                  <a:solidFill>
                    <a:srgbClr val="ffffff"/>
                  </a:solidFill>
                  <a:latin typeface="Arial"/>
                  <a:ea typeface="DejaVu Sans"/>
                </a:rPr>
                <a:t>Record command on disk</a:t>
              </a:r>
              <a:endParaRPr b="0" lang="ru-RU" sz="1600" spc="-1" strike="noStrike">
                <a:latin typeface="Arial"/>
              </a:endParaRPr>
            </a:p>
          </p:txBody>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2162c"/>
      </a:dk2>
      <a:lt2>
        <a:srgbClr val="00adeb"/>
      </a:lt2>
      <a:accent1>
        <a:srgbClr val="8396a8"/>
      </a:accent1>
      <a:accent2>
        <a:srgbClr val="ecf2f9"/>
      </a:accent2>
      <a:accent3>
        <a:srgbClr val="c3c3c3"/>
      </a:accent3>
      <a:accent4>
        <a:srgbClr val="151515"/>
      </a:accent4>
      <a:accent5>
        <a:srgbClr val="ecf2f9"/>
      </a:accent5>
      <a:accent6>
        <a:srgbClr val="c7f1ff"/>
      </a:accent6>
      <a:hlink>
        <a:srgbClr val="00adeb"/>
      </a:hlink>
      <a:folHlink>
        <a:srgbClr val="005aa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2162c"/>
      </a:dk2>
      <a:lt2>
        <a:srgbClr val="00adeb"/>
      </a:lt2>
      <a:accent1>
        <a:srgbClr val="8396a8"/>
      </a:accent1>
      <a:accent2>
        <a:srgbClr val="ecf2f9"/>
      </a:accent2>
      <a:accent3>
        <a:srgbClr val="c3c3c3"/>
      </a:accent3>
      <a:accent4>
        <a:srgbClr val="151515"/>
      </a:accent4>
      <a:accent5>
        <a:srgbClr val="ecf2f9"/>
      </a:accent5>
      <a:accent6>
        <a:srgbClr val="c7f1ff"/>
      </a:accent6>
      <a:hlink>
        <a:srgbClr val="00adeb"/>
      </a:hlink>
      <a:folHlink>
        <a:srgbClr val="005aa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2162c"/>
      </a:dk2>
      <a:lt2>
        <a:srgbClr val="00adeb"/>
      </a:lt2>
      <a:accent1>
        <a:srgbClr val="8396a8"/>
      </a:accent1>
      <a:accent2>
        <a:srgbClr val="ecf2f9"/>
      </a:accent2>
      <a:accent3>
        <a:srgbClr val="c3c3c3"/>
      </a:accent3>
      <a:accent4>
        <a:srgbClr val="151515"/>
      </a:accent4>
      <a:accent5>
        <a:srgbClr val="ecf2f9"/>
      </a:accent5>
      <a:accent6>
        <a:srgbClr val="c7f1ff"/>
      </a:accent6>
      <a:hlink>
        <a:srgbClr val="00adeb"/>
      </a:hlink>
      <a:folHlink>
        <a:srgbClr val="005aa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2162c"/>
      </a:dk2>
      <a:lt2>
        <a:srgbClr val="00adeb"/>
      </a:lt2>
      <a:accent1>
        <a:srgbClr val="8396a8"/>
      </a:accent1>
      <a:accent2>
        <a:srgbClr val="ecf2f9"/>
      </a:accent2>
      <a:accent3>
        <a:srgbClr val="c3c3c3"/>
      </a:accent3>
      <a:accent4>
        <a:srgbClr val="151515"/>
      </a:accent4>
      <a:accent5>
        <a:srgbClr val="ecf2f9"/>
      </a:accent5>
      <a:accent6>
        <a:srgbClr val="c7f1ff"/>
      </a:accent6>
      <a:hlink>
        <a:srgbClr val="00adeb"/>
      </a:hlink>
      <a:folHlink>
        <a:srgbClr val="005aa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2162c"/>
      </a:dk2>
      <a:lt2>
        <a:srgbClr val="00adeb"/>
      </a:lt2>
      <a:accent1>
        <a:srgbClr val="8396a8"/>
      </a:accent1>
      <a:accent2>
        <a:srgbClr val="ecf2f9"/>
      </a:accent2>
      <a:accent3>
        <a:srgbClr val="c3c3c3"/>
      </a:accent3>
      <a:accent4>
        <a:srgbClr val="151515"/>
      </a:accent4>
      <a:accent5>
        <a:srgbClr val="ecf2f9"/>
      </a:accent5>
      <a:accent6>
        <a:srgbClr val="c7f1ff"/>
      </a:accent6>
      <a:hlink>
        <a:srgbClr val="00adeb"/>
      </a:hlink>
      <a:folHlink>
        <a:srgbClr val="005aa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2162c"/>
      </a:dk2>
      <a:lt2>
        <a:srgbClr val="00adeb"/>
      </a:lt2>
      <a:accent1>
        <a:srgbClr val="8396a8"/>
      </a:accent1>
      <a:accent2>
        <a:srgbClr val="ecf2f9"/>
      </a:accent2>
      <a:accent3>
        <a:srgbClr val="c3c3c3"/>
      </a:accent3>
      <a:accent4>
        <a:srgbClr val="151515"/>
      </a:accent4>
      <a:accent5>
        <a:srgbClr val="ecf2f9"/>
      </a:accent5>
      <a:accent6>
        <a:srgbClr val="c7f1ff"/>
      </a:accent6>
      <a:hlink>
        <a:srgbClr val="00adeb"/>
      </a:hlink>
      <a:folHlink>
        <a:srgbClr val="005aa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2162c"/>
      </a:dk2>
      <a:lt2>
        <a:srgbClr val="00adeb"/>
      </a:lt2>
      <a:accent1>
        <a:srgbClr val="8396a8"/>
      </a:accent1>
      <a:accent2>
        <a:srgbClr val="ecf2f9"/>
      </a:accent2>
      <a:accent3>
        <a:srgbClr val="c3c3c3"/>
      </a:accent3>
      <a:accent4>
        <a:srgbClr val="151515"/>
      </a:accent4>
      <a:accent5>
        <a:srgbClr val="ecf2f9"/>
      </a:accent5>
      <a:accent6>
        <a:srgbClr val="c7f1ff"/>
      </a:accent6>
      <a:hlink>
        <a:srgbClr val="00adeb"/>
      </a:hlink>
      <a:folHlink>
        <a:srgbClr val="005aa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2162c"/>
      </a:dk2>
      <a:lt2>
        <a:srgbClr val="00adeb"/>
      </a:lt2>
      <a:accent1>
        <a:srgbClr val="8396a8"/>
      </a:accent1>
      <a:accent2>
        <a:srgbClr val="ecf2f9"/>
      </a:accent2>
      <a:accent3>
        <a:srgbClr val="c3c3c3"/>
      </a:accent3>
      <a:accent4>
        <a:srgbClr val="151515"/>
      </a:accent4>
      <a:accent5>
        <a:srgbClr val="ecf2f9"/>
      </a:accent5>
      <a:accent6>
        <a:srgbClr val="c7f1ff"/>
      </a:accent6>
      <a:hlink>
        <a:srgbClr val="00adeb"/>
      </a:hlink>
      <a:folHlink>
        <a:srgbClr val="005aa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2162c"/>
      </a:dk2>
      <a:lt2>
        <a:srgbClr val="00adeb"/>
      </a:lt2>
      <a:accent1>
        <a:srgbClr val="8396a8"/>
      </a:accent1>
      <a:accent2>
        <a:srgbClr val="ecf2f9"/>
      </a:accent2>
      <a:accent3>
        <a:srgbClr val="c3c3c3"/>
      </a:accent3>
      <a:accent4>
        <a:srgbClr val="151515"/>
      </a:accent4>
      <a:accent5>
        <a:srgbClr val="ecf2f9"/>
      </a:accent5>
      <a:accent6>
        <a:srgbClr val="c7f1ff"/>
      </a:accent6>
      <a:hlink>
        <a:srgbClr val="00adeb"/>
      </a:hlink>
      <a:folHlink>
        <a:srgbClr val="005aa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2882</TotalTime>
  <Application>LibreOffice/7.3.7.2$Linux_X86_64 LibreOffice_project/30$Build-2</Application>
  <AppVersion>15.0000</AppVersion>
  <Words>2566</Words>
  <Paragraphs>373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2021-11-30T06:38:57Z</dcterms:created>
  <dc:creator>Шидловская Маргарита Сергеевна</dc:creator>
  <dc:description/>
  <dc:language>ru-RU</dc:language>
  <cp:lastModifiedBy/>
  <dcterms:modified xsi:type="dcterms:W3CDTF">2024-09-12T19:09:45Z</dcterms:modified>
  <cp:revision>60</cp:revision>
  <dc:subject/>
  <dc:title>Магия Redis: погружение  в высокоскоростные  базы данных</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0x010100065F5E2A5601AF40A2D3581F3A9B8E7B</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34</vt:i4>
  </property>
  <property fmtid="{D5CDD505-2E9C-101B-9397-08002B2CF9AE}" pid="8" name="PresentationFormat">
    <vt:lpwstr>Широкоэкранный</vt:lpwstr>
  </property>
  <property fmtid="{D5CDD505-2E9C-101B-9397-08002B2CF9AE}" pid="9" name="ScaleCrop">
    <vt:bool>0</vt:bool>
  </property>
  <property fmtid="{D5CDD505-2E9C-101B-9397-08002B2CF9AE}" pid="10" name="ShareDoc">
    <vt:bool>0</vt:bool>
  </property>
  <property fmtid="{D5CDD505-2E9C-101B-9397-08002B2CF9AE}" pid="11" name="Slides">
    <vt:i4>34</vt:i4>
  </property>
</Properties>
</file>